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ink/ink21.xml" ContentType="application/inkml+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theme/theme4.xml" ContentType="application/vnd.openxmlformats-officedocument.them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theme/theme5.xml" ContentType="application/vnd.openxmlformats-officedocument.theme+xml"/>
  <Override PartName="/ppt/ink/ink11.xml" ContentType="application/inkml+xml"/>
  <Override PartName="/ppt/ink/ink12.xml" ContentType="application/inkml+xml"/>
  <Override PartName="/ppt/ink/ink13.xml" ContentType="application/inkml+xml"/>
  <Override PartName="/ppt/theme/theme6.xml" ContentType="application/vnd.openxmlformats-officedocument.them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theme/theme8.xml" ContentType="application/vnd.openxmlformats-officedocument.theme+xml"/>
  <Override PartName="/ppt/theme/theme7.xml" ContentType="application/vnd.openxmlformats-officedocument.theme+xml"/>
  <Override PartName="/ppt/ink/ink20.xml" ContentType="application/inkml+xml"/>
  <Override PartName="/ppt/ink/ink19.xml" ContentType="application/inkml+xml"/>
  <Override PartName="/ppt/theme/theme10.xml" ContentType="application/vnd.openxmlformats-officedocument.theme+xml"/>
  <Override PartName="/ppt/theme/theme9.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64" r:id="rId2"/>
    <p:sldMasterId id="2147483686" r:id="rId3"/>
    <p:sldMasterId id="2147483688" r:id="rId4"/>
    <p:sldMasterId id="2147483690" r:id="rId5"/>
    <p:sldMasterId id="2147483682" r:id="rId6"/>
    <p:sldMasterId id="2147483655" r:id="rId7"/>
    <p:sldMasterId id="2147483672" r:id="rId8"/>
  </p:sldMasterIdLst>
  <p:notesMasterIdLst>
    <p:notesMasterId r:id="rId21"/>
  </p:notesMasterIdLst>
  <p:handoutMasterIdLst>
    <p:handoutMasterId r:id="rId22"/>
  </p:handoutMasterIdLst>
  <p:sldIdLst>
    <p:sldId id="293" r:id="rId9"/>
    <p:sldId id="323" r:id="rId10"/>
    <p:sldId id="940" r:id="rId11"/>
    <p:sldId id="932" r:id="rId12"/>
    <p:sldId id="933" r:id="rId13"/>
    <p:sldId id="934" r:id="rId14"/>
    <p:sldId id="935" r:id="rId15"/>
    <p:sldId id="941" r:id="rId16"/>
    <p:sldId id="942" r:id="rId17"/>
    <p:sldId id="938" r:id="rId18"/>
    <p:sldId id="939" r:id="rId19"/>
    <p:sldId id="320" r:id="rId20"/>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ovatdar, Ali - DOT" initials="MAD" lastIdx="5" clrIdx="0">
    <p:extLst>
      <p:ext uri="{19B8F6BF-5375-455C-9EA6-DF929625EA0E}">
        <p15:presenceInfo xmlns:p15="http://schemas.microsoft.com/office/powerpoint/2012/main" userId="S::ali.morovatdar@dot.wi.gov::4814e1e9-cd32-4fed-b0cd-cf60ec9a5c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D8B846"/>
    <a:srgbClr val="802F2D"/>
    <a:srgbClr val="E6E6E6"/>
    <a:srgbClr val="1E384B"/>
    <a:srgbClr val="00416A"/>
    <a:srgbClr val="004C97"/>
    <a:srgbClr val="D8B85E"/>
    <a:srgbClr val="004680"/>
    <a:srgbClr val="004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555" autoAdjust="0"/>
  </p:normalViewPr>
  <p:slideViewPr>
    <p:cSldViewPr snapToGrid="0">
      <p:cViewPr>
        <p:scale>
          <a:sx n="100" d="100"/>
          <a:sy n="100" d="100"/>
        </p:scale>
        <p:origin x="210" y="-2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B57F26A6-6478-434A-8130-8B46218BE89F}" type="datetimeFigureOut">
              <a:rPr lang="en-US" smtClean="0"/>
              <a:t>9/5/2023</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35.683"/>
    </inkml:context>
    <inkml:brush xml:id="br0">
      <inkml:brushProperty name="width" value="0.05" units="cm"/>
      <inkml:brushProperty name="height" value="0.05" units="cm"/>
    </inkml:brush>
  </inkml:definitions>
  <inkml:trace contextRef="#ctx0" brushRef="#br0">1 0 1536,'0'0'1058,"0"0"-462,0 0-95,0 0-112,0 0-81,0 0-52,0 0 36,0 0 37,0 0-5,0 0-44,0 0 0,0 0-26,0 0-76,0 0-75,0 0-62,0 0-29,0 0-204,0 0-426,0 0-368,0 0-42,0 0-204,0 0-625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17.820"/>
    </inkml:context>
    <inkml:brush xml:id="br0">
      <inkml:brushProperty name="width" value="0.05" units="cm"/>
      <inkml:brushProperty name="height" value="0.05" units="cm"/>
    </inkml:brush>
  </inkml:definitions>
  <inkml:trace contextRef="#ctx0" brushRef="#br0">1 24 1872,'0'0'1019,"0"-15"2361,0 6-6914,0 9 1957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35.683"/>
    </inkml:context>
    <inkml:brush xml:id="br0">
      <inkml:brushProperty name="width" value="0.05" units="cm"/>
      <inkml:brushProperty name="height" value="0.05" units="cm"/>
    </inkml:brush>
  </inkml:definitions>
  <inkml:trace contextRef="#ctx0" brushRef="#br0">1 0 1536,'0'0'1058,"0"0"-462,0 0-95,0 0-112,0 0-81,0 0-52,0 0 36,0 0 37,0 0-5,0 0-44,0 0 0,0 0-26,0 0-76,0 0-75,0 0-62,0 0-29,0 0-204,0 0-426,0 0-368,0 0-42,0 0-204,0 0-625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5:06.812"/>
    </inkml:context>
    <inkml:brush xml:id="br0">
      <inkml:brushProperty name="width" value="0.05" units="cm"/>
      <inkml:brushProperty name="height" value="0.05" units="cm"/>
    </inkml:brush>
  </inkml:definitions>
  <inkml:trace contextRef="#ctx0" brushRef="#br0">8 14 1560,'-1'0'45,"1"0"0,0 0 0,-1 0 0,1 0 0,0 0 0,0 0 0,-1-1 0,1 1 0,0 0 0,-1 0 0,1 0 0,0 0 0,0 0 0,-1 0 0,1 0 0,0-1 0,0 1 1,0 0-1,-1 0 0,1 0 0,0 0 0,0-1 0,0 1 0,-1 0 0,1 0 0,0-1 0,0 1 0,0 0 0,0 0 0,0-1 0,0 1 0,-1 0 0,1 0 0,0-1 0,0 1 0,0 0 0,0-1 0,0 1 0,0 0 0,0 0 0,0-1 0,0 1 0,0 0 0,0-1 0,1 1 0,-1 0 0,0 0 0,0-1-45,0-2-1738,0 2 315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09.810"/>
    </inkml:context>
    <inkml:brush xml:id="br0">
      <inkml:brushProperty name="width" value="0.05" units="cm"/>
      <inkml:brushProperty name="height" value="0.05" units="cm"/>
    </inkml:brush>
  </inkml:definitions>
  <inkml:trace contextRef="#ctx0" brushRef="#br0">1 3 1344,'0'0'882,"0"0"-351,0 0-118,0 0-78,0 0-94,0 0-69,0 0 15,0 0 33,0 0-9,0 0-9,0 0 20,0 0 58,0 0 5,0 0-31,0-3-2080,0 3 17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3"/>
    </inkml:context>
    <inkml:brush xml:id="br0">
      <inkml:brushProperty name="width" value="0.05" units="cm"/>
      <inkml:brushProperty name="height" value="0.05" units="cm"/>
    </inkml:brush>
  </inkml:definitions>
  <inkml:trace contextRef="#ctx0" brushRef="#br0">0 1 336,'0'0'1192,"0"0"-477,0 0-257,0 0-142,0 0-38,0 0-48,0 0-72,0 0-70,0 0-33,0 0-2,0 0-10,0 0-28,0 0-6,0 0 6,0 0-15,0 0-112,0 0-214,0 0-79,0 2-645,0 1 182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4"/>
    </inkml:context>
    <inkml:brush xml:id="br0">
      <inkml:brushProperty name="width" value="0.05" units="cm"/>
      <inkml:brushProperty name="height" value="0.05" units="cm"/>
    </inkml:brush>
  </inkml:definitions>
  <inkml:trace contextRef="#ctx0" brushRef="#br0">4 0 328,'-3'0'144,"3"0"-96,0 3-32,0-3 40,0 0-48,0 0 56,0 0 184,0 0-80,0 0-88,0 0-80,0 0-264,0 0-632</inkml:trace>
  <inkml:trace contextRef="#ctx0" brushRef="#br0" timeOffset="1">4 0 1072,'33'22'1008,"-33"-22"-663,0 0-209,0 0-128,0 0 0,0 0 0,0 0-8,0 0-8,0 0 0,0 0-200,0 0-217,0 0-439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8.744"/>
    </inkml:context>
    <inkml:brush xml:id="br0">
      <inkml:brushProperty name="width" value="0.05" units="cm"/>
      <inkml:brushProperty name="height" value="0.05" units="cm"/>
    </inkml:brush>
  </inkml:definitions>
  <inkml:trace contextRef="#ctx0" brushRef="#br0">0 30 1296,'0'0'810,"2"-21"705,6 12-3112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9.587"/>
    </inkml:context>
    <inkml:brush xml:id="br0">
      <inkml:brushProperty name="width" value="0.05" units="cm"/>
      <inkml:brushProperty name="height" value="0.05" units="cm"/>
    </inkml:brush>
  </inkml:definitions>
  <inkml:trace contextRef="#ctx0" brushRef="#br0">27 1 1144,'-15'11'2552,"4"-2"-3461,11-9-958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00.911"/>
    </inkml:context>
    <inkml:brush xml:id="br0">
      <inkml:brushProperty name="width" value="0.05" units="cm"/>
      <inkml:brushProperty name="height" value="0.05" units="cm"/>
    </inkml:brush>
  </inkml:definitions>
  <inkml:trace contextRef="#ctx0" brushRef="#br0">1 0 1176,'0'0'1008,"0"0"-695,0 0-129,0 0-72,0 0-16,0 0-40,0 0 120,0 0 112,0 0 104,0 0-48,0 0-136,0 0-48,0 0-40,0 0-32,0 0-88,0 0-320,0 0-440,6 0-488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10.467"/>
    </inkml:context>
    <inkml:brush xml:id="br0">
      <inkml:brushProperty name="width" value="0.05" units="cm"/>
      <inkml:brushProperty name="height" value="0.05" units="cm"/>
    </inkml:brush>
  </inkml:definitions>
  <inkml:trace contextRef="#ctx0" brushRef="#br0">0 24 2513,'0'0'672,"0"0"-174,0 0-120,0-23-1008,0 23-809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5:06.812"/>
    </inkml:context>
    <inkml:brush xml:id="br0">
      <inkml:brushProperty name="width" value="0.05" units="cm"/>
      <inkml:brushProperty name="height" value="0.05" units="cm"/>
    </inkml:brush>
  </inkml:definitions>
  <inkml:trace contextRef="#ctx0" brushRef="#br0">8 14 1560,'-1'0'45,"1"0"0,0 0 0,-1 0 0,1 0 0,0 0 0,0 0 0,-1-1 0,1 1 0,0 0 0,-1 0 0,1 0 0,0 0 0,0 0 0,-1 0 0,1 0 0,0-1 0,0 1 1,0 0-1,-1 0 0,1 0 0,0 0 0,0-1 0,0 1 0,-1 0 0,1 0 0,0-1 0,0 1 0,0 0 0,0 0 0,0-1 0,0 1 0,-1 0 0,1 0 0,0-1 0,0 1 0,0 0 0,0-1 0,0 1 0,0 0 0,0 0 0,0-1 0,0 1 0,0 0 0,0-1 0,1 1 0,-1 0 0,0 0 0,0-1-45,0-2-1738,0 2 315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17.820"/>
    </inkml:context>
    <inkml:brush xml:id="br0">
      <inkml:brushProperty name="width" value="0.05" units="cm"/>
      <inkml:brushProperty name="height" value="0.05" units="cm"/>
    </inkml:brush>
  </inkml:definitions>
  <inkml:trace contextRef="#ctx0" brushRef="#br0">1 24 1872,'0'0'1019,"0"-15"2361,0 6-6914,0 9 1957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7T15:06:52.279"/>
    </inkml:context>
    <inkml:brush xml:id="br0">
      <inkml:brushProperty name="width" value="0.05" units="cm"/>
      <inkml:brushProperty name="height" value="0.05" units="cm"/>
    </inkml:brush>
  </inkml:definitions>
  <inkml:trace contextRef="#ctx0" brushRef="#br0">0 31 1536,'0'0'841,"3"0"-345,0 0-168,3-6-192,-6 0 304,3 0-184,-3 3 8,0 3-8,6 0-120,-6 0-64,0 0-72,0 0 0,6-3-168,0 3-488,6-6-1193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09.810"/>
    </inkml:context>
    <inkml:brush xml:id="br0">
      <inkml:brushProperty name="width" value="0.05" units="cm"/>
      <inkml:brushProperty name="height" value="0.05" units="cm"/>
    </inkml:brush>
  </inkml:definitions>
  <inkml:trace contextRef="#ctx0" brushRef="#br0">1 3 1344,'0'0'882,"0"0"-351,0 0-118,0 0-78,0 0-94,0 0-69,0 0 15,0 0 33,0 0-9,0 0-9,0 0 20,0 0 58,0 0 5,0 0-31,0-3-2080,0 3 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3"/>
    </inkml:context>
    <inkml:brush xml:id="br0">
      <inkml:brushProperty name="width" value="0.05" units="cm"/>
      <inkml:brushProperty name="height" value="0.05" units="cm"/>
    </inkml:brush>
  </inkml:definitions>
  <inkml:trace contextRef="#ctx0" brushRef="#br0">0 1 336,'0'0'1192,"0"0"-477,0 0-257,0 0-142,0 0-38,0 0-48,0 0-72,0 0-70,0 0-33,0 0-2,0 0-10,0 0-28,0 0-6,0 0 6,0 0-15,0 0-112,0 0-214,0 0-79,0 2-645,0 1 182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4"/>
    </inkml:context>
    <inkml:brush xml:id="br0">
      <inkml:brushProperty name="width" value="0.05" units="cm"/>
      <inkml:brushProperty name="height" value="0.05" units="cm"/>
    </inkml:brush>
  </inkml:definitions>
  <inkml:trace contextRef="#ctx0" brushRef="#br0">4 0 328,'-3'0'144,"3"0"-96,0 3-32,0-3 40,0 0-48,0 0 56,0 0 184,0 0-80,0 0-88,0 0-80,0 0-264,0 0-632</inkml:trace>
  <inkml:trace contextRef="#ctx0" brushRef="#br0" timeOffset="1">4 0 1072,'33'22'1008,"-33"-22"-663,0 0-209,0 0-128,0 0 0,0 0 0,0 0-8,0 0-8,0 0 0,0 0-200,0 0-217,0 0-439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8.744"/>
    </inkml:context>
    <inkml:brush xml:id="br0">
      <inkml:brushProperty name="width" value="0.05" units="cm"/>
      <inkml:brushProperty name="height" value="0.05" units="cm"/>
    </inkml:brush>
  </inkml:definitions>
  <inkml:trace contextRef="#ctx0" brushRef="#br0">0 30 1296,'0'0'810,"2"-21"705,6 12-3112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9.587"/>
    </inkml:context>
    <inkml:brush xml:id="br0">
      <inkml:brushProperty name="width" value="0.05" units="cm"/>
      <inkml:brushProperty name="height" value="0.05" units="cm"/>
    </inkml:brush>
  </inkml:definitions>
  <inkml:trace contextRef="#ctx0" brushRef="#br0">27 1 1144,'-15'11'2552,"4"-2"-3461,11-9-958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00.911"/>
    </inkml:context>
    <inkml:brush xml:id="br0">
      <inkml:brushProperty name="width" value="0.05" units="cm"/>
      <inkml:brushProperty name="height" value="0.05" units="cm"/>
    </inkml:brush>
  </inkml:definitions>
  <inkml:trace contextRef="#ctx0" brushRef="#br0">1 0 1176,'0'0'1008,"0"0"-695,0 0-129,0 0-72,0 0-16,0 0-40,0 0 120,0 0 112,0 0 104,0 0-48,0 0-136,0 0-48,0 0-40,0 0-32,0 0-88,0 0-320,0 0-440,6 0-488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10.467"/>
    </inkml:context>
    <inkml:brush xml:id="br0">
      <inkml:brushProperty name="width" value="0.05" units="cm"/>
      <inkml:brushProperty name="height" value="0.05" units="cm"/>
    </inkml:brush>
  </inkml:definitions>
  <inkml:trace contextRef="#ctx0" brushRef="#br0">0 24 2513,'0'0'672,"0"0"-174,0 0-120,0-23-1008,0 23-809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184054B-77F8-42CB-99ED-993D29461DD2}" type="datetimeFigureOut">
              <a:rPr lang="en-US" smtClean="0"/>
              <a:t>9/5/2023</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183289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Axle load distribution for all the axles, months and vehicle classes.</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11</a:t>
            </a:fld>
            <a:endParaRPr lang="en-US"/>
          </a:p>
        </p:txBody>
      </p:sp>
    </p:spTree>
    <p:extLst>
      <p:ext uri="{BB962C8B-B14F-4D97-AF65-F5344CB8AC3E}">
        <p14:creationId xmlns:p14="http://schemas.microsoft.com/office/powerpoint/2010/main" val="301537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are well aware of that there are many input in PMED one of the more important or impactful ones is Traffic .  Historically Wisconsin has typically used 5 AASHTO traffic classes as inputs to fulfill the traffic requirements for our local based software WisPave.  WisPave uses AASHTO 72 as the basis of this design. So this does not work for PMED.   To best represent traffic inputs for PMED we would like to use a level one input, not the national averages. This is not currently possible as it takes a Weigh in </a:t>
            </a:r>
            <a:r>
              <a:rPr lang="en-US" dirty="0" err="1"/>
              <a:t>Moition</a:t>
            </a:r>
            <a:r>
              <a:rPr lang="en-US" dirty="0"/>
              <a:t> WIM station to do so.  These are expensive to install and maintain</a:t>
            </a:r>
          </a:p>
          <a:p>
            <a:endParaRPr lang="en-US" dirty="0"/>
          </a:p>
          <a:p>
            <a:r>
              <a:rPr lang="en-US" dirty="0"/>
              <a:t>2D, 3SU, 2S-1 and 2S-2, 3S-2, 2-S1 and 2S-2 (AASHTO) for WisPave. https://wisconsindot.gov/rdwy/fdm/fd-14-07.pdf#fd14-7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406646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best make use of the resources we currently have? To best make use of the WIM station data we do have a tool was developed by a colleague and former WisDOT employee, Ali Morovatdar.   This was to give the department a tool to generate a hybrid traffic to  best represent the traffic inputs for PMED. At the time this tool was developed 17 WIM stations were available  The majority being on the interstate.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a:t>
            </a:fld>
            <a:endParaRPr lang="en-US"/>
          </a:p>
        </p:txBody>
      </p:sp>
    </p:spTree>
    <p:extLst>
      <p:ext uri="{BB962C8B-B14F-4D97-AF65-F5344CB8AC3E}">
        <p14:creationId xmlns:p14="http://schemas.microsoft.com/office/powerpoint/2010/main" val="334569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clustering techniques that can be used to classify data supervised and unsupervised.  This is a supervised method called Fisher Linear Discriminant Analysis.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a:t>
            </a:fld>
            <a:endParaRPr lang="en-US"/>
          </a:p>
        </p:txBody>
      </p:sp>
    </p:spTree>
    <p:extLst>
      <p:ext uri="{BB962C8B-B14F-4D97-AF65-F5344CB8AC3E}">
        <p14:creationId xmlns:p14="http://schemas.microsoft.com/office/powerpoint/2010/main" val="48360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FLDA based on the classifications and sorting give coefficients, alpha , beta , </a:t>
            </a:r>
            <a:r>
              <a:rPr lang="en-US" dirty="0" err="1"/>
              <a:t>gama</a:t>
            </a:r>
            <a:r>
              <a:rPr lang="en-US" dirty="0"/>
              <a:t> to the individual stations.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5</a:t>
            </a:fld>
            <a:endParaRPr lang="en-US"/>
          </a:p>
        </p:txBody>
      </p:sp>
    </p:spTree>
    <p:extLst>
      <p:ext uri="{BB962C8B-B14F-4D97-AF65-F5344CB8AC3E}">
        <p14:creationId xmlns:p14="http://schemas.microsoft.com/office/powerpoint/2010/main" val="19873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users input a discriminate score is given to each station using the alpha, beta and gamma coefficients calculated in the FLDA.  The highest score based on this calculation is chosen to best represent the input traffic paraments of functional classification , AADT, and truck percentage.</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6</a:t>
            </a:fld>
            <a:endParaRPr lang="en-US"/>
          </a:p>
        </p:txBody>
      </p:sp>
    </p:spTree>
    <p:extLst>
      <p:ext uri="{BB962C8B-B14F-4D97-AF65-F5344CB8AC3E}">
        <p14:creationId xmlns:p14="http://schemas.microsoft.com/office/powerpoint/2010/main" val="12352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representation of results of the supporting this selection.  You can see that based on the FDLA coefficients and the inputs of Urban or Rural, Functional Class, AADT and truck percentage a discriminate score is calculated for each site.  What you are looking for is the highest score which is highlighted. So this is just showing the accuracy of the tool.</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7</a:t>
            </a:fld>
            <a:endParaRPr lang="en-US"/>
          </a:p>
        </p:txBody>
      </p:sp>
    </p:spTree>
    <p:extLst>
      <p:ext uri="{BB962C8B-B14F-4D97-AF65-F5344CB8AC3E}">
        <p14:creationId xmlns:p14="http://schemas.microsoft.com/office/powerpoint/2010/main" val="34538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xml table is provided for traffic inputs based on the analysis. FLDA</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392050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inputted directly into PMED</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10</a:t>
            </a:fld>
            <a:endParaRPr lang="en-US"/>
          </a:p>
        </p:txBody>
      </p:sp>
    </p:spTree>
    <p:extLst>
      <p:ext uri="{BB962C8B-B14F-4D97-AF65-F5344CB8AC3E}">
        <p14:creationId xmlns:p14="http://schemas.microsoft.com/office/powerpoint/2010/main" val="193258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all two logos and multiple lines - blu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C17704C9-2248-40AD-8B76-4C21771460A1}"/>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chemeClr val="bg1"/>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13" name="Text Placeholder 8">
            <a:extLst>
              <a:ext uri="{FF2B5EF4-FFF2-40B4-BE49-F238E27FC236}">
                <a16:creationId xmlns:a16="http://schemas.microsoft.com/office/drawing/2014/main" id="{77155724-E905-445E-AC3A-818472EA3CFA}"/>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chemeClr val="bg1"/>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14" name="Text Placeholder 12">
            <a:extLst>
              <a:ext uri="{FF2B5EF4-FFF2-40B4-BE49-F238E27FC236}">
                <a16:creationId xmlns:a16="http://schemas.microsoft.com/office/drawing/2014/main" id="{7A0048D5-6AFE-4260-8627-CDED70F43885}"/>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FFD966"/>
                </a:solidFill>
                <a:latin typeface="Arial Narrow" panose="020B0606020202030204" pitchFamily="34" charset="0"/>
              </a:defRPr>
            </a:lvl1pPr>
          </a:lstStyle>
          <a:p>
            <a:pPr lvl="0"/>
            <a:r>
              <a:rPr lang="en-US" dirty="0"/>
              <a:t>Title of presenter</a:t>
            </a:r>
          </a:p>
        </p:txBody>
      </p:sp>
      <p:sp>
        <p:nvSpPr>
          <p:cNvPr id="15" name="Text Placeholder 12">
            <a:extLst>
              <a:ext uri="{FF2B5EF4-FFF2-40B4-BE49-F238E27FC236}">
                <a16:creationId xmlns:a16="http://schemas.microsoft.com/office/drawing/2014/main" id="{E4D34EF8-7796-4C9C-B15B-CCB1C63239F7}"/>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FFD966"/>
                </a:solidFill>
                <a:latin typeface="Arial Narrow" panose="020B0606020202030204" pitchFamily="34" charset="0"/>
              </a:defRPr>
            </a:lvl1pPr>
          </a:lstStyle>
          <a:p>
            <a:pPr lvl="0"/>
            <a:r>
              <a:rPr lang="en-US" dirty="0"/>
              <a:t>Name of presenter</a:t>
            </a:r>
          </a:p>
        </p:txBody>
      </p:sp>
      <p:sp>
        <p:nvSpPr>
          <p:cNvPr id="16" name="Text Placeholder 12">
            <a:extLst>
              <a:ext uri="{FF2B5EF4-FFF2-40B4-BE49-F238E27FC236}">
                <a16:creationId xmlns:a16="http://schemas.microsoft.com/office/drawing/2014/main" id="{06B2D8AE-8AD5-42F4-B90C-94190CD83F4B}"/>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FFD966"/>
                </a:solidFill>
                <a:latin typeface="Arial Narrow" panose="020B0606020202030204" pitchFamily="34" charset="0"/>
              </a:defRPr>
            </a:lvl1pPr>
          </a:lstStyle>
          <a:p>
            <a:pPr lvl="0"/>
            <a:r>
              <a:rPr lang="en-US" dirty="0"/>
              <a:t>Month Day, Year</a:t>
            </a:r>
          </a:p>
        </p:txBody>
      </p:sp>
      <p:sp>
        <p:nvSpPr>
          <p:cNvPr id="20" name="Picture Placeholder 19">
            <a:extLst>
              <a:ext uri="{FF2B5EF4-FFF2-40B4-BE49-F238E27FC236}">
                <a16:creationId xmlns:a16="http://schemas.microsoft.com/office/drawing/2014/main" id="{ADEBFB67-53D0-49D1-9AA3-20F0462282DB}"/>
              </a:ext>
            </a:extLst>
          </p:cNvPr>
          <p:cNvSpPr>
            <a:spLocks noGrp="1"/>
          </p:cNvSpPr>
          <p:nvPr>
            <p:ph type="pic" sz="quarter" idx="15" hasCustomPrompt="1"/>
          </p:nvPr>
        </p:nvSpPr>
        <p:spPr>
          <a:xfrm>
            <a:off x="4578021" y="5261311"/>
            <a:ext cx="1371600" cy="1371600"/>
          </a:xfrm>
          <a:prstGeom prst="rect">
            <a:avLst/>
          </a:prstGeom>
        </p:spPr>
        <p:txBody>
          <a:bodyPr/>
          <a:lstStyle>
            <a:lvl1pPr marL="0" indent="0">
              <a:buNone/>
              <a:defRPr sz="1800"/>
            </a:lvl1pPr>
          </a:lstStyle>
          <a:p>
            <a:r>
              <a:rPr lang="en-US" dirty="0"/>
              <a:t>WisDOT Logo here</a:t>
            </a:r>
          </a:p>
        </p:txBody>
      </p:sp>
      <p:sp>
        <p:nvSpPr>
          <p:cNvPr id="10" name="Picture Placeholder 19">
            <a:extLst>
              <a:ext uri="{FF2B5EF4-FFF2-40B4-BE49-F238E27FC236}">
                <a16:creationId xmlns:a16="http://schemas.microsoft.com/office/drawing/2014/main" id="{6DC4AE82-0302-431F-A0ED-13D1C791795D}"/>
              </a:ext>
            </a:extLst>
          </p:cNvPr>
          <p:cNvSpPr>
            <a:spLocks noGrp="1"/>
          </p:cNvSpPr>
          <p:nvPr>
            <p:ph type="pic" sz="quarter" idx="16" hasCustomPrompt="1"/>
          </p:nvPr>
        </p:nvSpPr>
        <p:spPr>
          <a:xfrm>
            <a:off x="6471672" y="5261311"/>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277308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2991775"/>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1"/>
            <a:ext cx="10972800" cy="3055172"/>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880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92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dot logo and title - gra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E22464-4249-47EE-8C46-E5FB0B52F4F7}"/>
              </a:ext>
            </a:extLst>
          </p:cNvPr>
          <p:cNvSpPr>
            <a:spLocks noGrp="1"/>
          </p:cNvSpPr>
          <p:nvPr>
            <p:ph type="title" hasCustomPrompt="1"/>
          </p:nvPr>
        </p:nvSpPr>
        <p:spPr>
          <a:xfrm>
            <a:off x="594360" y="4284621"/>
            <a:ext cx="10972800" cy="1270528"/>
          </a:xfrm>
          <a:prstGeom prst="rect">
            <a:avLst/>
          </a:prstGeom>
        </p:spPr>
        <p:txBody>
          <a:bodyPr anchor="ctr" anchorCtr="0"/>
          <a:lstStyle>
            <a:lvl1pPr algn="ctr">
              <a:lnSpc>
                <a:spcPts val="6500"/>
              </a:lnSpc>
              <a:defRPr sz="6300" b="1" baseline="0">
                <a:solidFill>
                  <a:srgbClr val="1E384B"/>
                </a:solidFill>
                <a:latin typeface="Arial Narrow" panose="020B0606020202030204" pitchFamily="34" charset="0"/>
              </a:defRPr>
            </a:lvl1pPr>
          </a:lstStyle>
          <a:p>
            <a:pPr>
              <a:lnSpc>
                <a:spcPts val="6200"/>
              </a:lnSpc>
            </a:pPr>
            <a:r>
              <a:rPr lang="en-US" dirty="0"/>
              <a:t>Presentation title line 1</a:t>
            </a:r>
            <a:br>
              <a:rPr lang="en-US" dirty="0"/>
            </a:br>
            <a:r>
              <a:rPr lang="en-US" dirty="0"/>
              <a:t>Line 2 optional</a:t>
            </a:r>
          </a:p>
        </p:txBody>
      </p:sp>
    </p:spTree>
    <p:extLst>
      <p:ext uri="{BB962C8B-B14F-4D97-AF65-F5344CB8AC3E}">
        <p14:creationId xmlns:p14="http://schemas.microsoft.com/office/powerpoint/2010/main" val="391746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dot logo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B5A80C0-2936-4233-A672-2BB6377C006D}"/>
              </a:ext>
            </a:extLst>
          </p:cNvPr>
          <p:cNvSpPr>
            <a:spLocks noGrp="1"/>
          </p:cNvSpPr>
          <p:nvPr>
            <p:ph type="body" sz="quarter" idx="10" hasCustomPrompt="1"/>
          </p:nvPr>
        </p:nvSpPr>
        <p:spPr>
          <a:xfrm>
            <a:off x="609600" y="2130359"/>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266BE8CF-B468-4EF8-860F-7D4ACD853DB6}"/>
              </a:ext>
            </a:extLst>
          </p:cNvPr>
          <p:cNvSpPr>
            <a:spLocks noGrp="1"/>
          </p:cNvSpPr>
          <p:nvPr>
            <p:ph type="body" sz="quarter" idx="11" hasCustomPrompt="1"/>
          </p:nvPr>
        </p:nvSpPr>
        <p:spPr>
          <a:xfrm>
            <a:off x="609600" y="4901403"/>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05359CCF-BDFE-4AA7-B8BB-1EB162C39CB1}"/>
              </a:ext>
            </a:extLst>
          </p:cNvPr>
          <p:cNvSpPr>
            <a:spLocks noGrp="1"/>
          </p:cNvSpPr>
          <p:nvPr>
            <p:ph type="body" sz="quarter" idx="12" hasCustomPrompt="1"/>
          </p:nvPr>
        </p:nvSpPr>
        <p:spPr>
          <a:xfrm>
            <a:off x="609600" y="4153731"/>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48BD4242-B30B-4DB6-A404-D48B80B58007}"/>
              </a:ext>
            </a:extLst>
          </p:cNvPr>
          <p:cNvSpPr>
            <a:spLocks noGrp="1"/>
          </p:cNvSpPr>
          <p:nvPr>
            <p:ph type="body" sz="quarter" idx="13" hasCustomPrompt="1"/>
          </p:nvPr>
        </p:nvSpPr>
        <p:spPr>
          <a:xfrm>
            <a:off x="609600" y="3618166"/>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6" name="Text Placeholder 12">
            <a:extLst>
              <a:ext uri="{FF2B5EF4-FFF2-40B4-BE49-F238E27FC236}">
                <a16:creationId xmlns:a16="http://schemas.microsoft.com/office/drawing/2014/main" id="{C3EAC5F1-D1DF-4F46-97A9-85313AA11012}"/>
              </a:ext>
            </a:extLst>
          </p:cNvPr>
          <p:cNvSpPr>
            <a:spLocks noGrp="1"/>
          </p:cNvSpPr>
          <p:nvPr>
            <p:ph type="body" sz="quarter" idx="14" hasCustomPrompt="1"/>
          </p:nvPr>
        </p:nvSpPr>
        <p:spPr>
          <a:xfrm>
            <a:off x="609600" y="5793927"/>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Tree>
    <p:extLst>
      <p:ext uri="{BB962C8B-B14F-4D97-AF65-F5344CB8AC3E}">
        <p14:creationId xmlns:p14="http://schemas.microsoft.com/office/powerpoint/2010/main" val="178429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wo logos and title - gray">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7110A8B-7108-4A0C-8CC1-6278CCCCABE5}"/>
              </a:ext>
            </a:extLst>
          </p:cNvPr>
          <p:cNvSpPr>
            <a:spLocks noGrp="1"/>
          </p:cNvSpPr>
          <p:nvPr>
            <p:ph type="body" sz="quarter" idx="10" hasCustomPrompt="1"/>
          </p:nvPr>
        </p:nvSpPr>
        <p:spPr>
          <a:xfrm>
            <a:off x="1223962" y="736979"/>
            <a:ext cx="9797823" cy="2398108"/>
          </a:xfrm>
          <a:prstGeom prst="rect">
            <a:avLst/>
          </a:prstGeom>
        </p:spPr>
        <p:txBody>
          <a:bodyPr anchor="ctr"/>
          <a:lstStyle>
            <a:lvl1pPr marL="0" indent="0" algn="ctr">
              <a:lnSpc>
                <a:spcPts val="6300"/>
              </a:lnSpc>
              <a:spcBef>
                <a:spcPts val="0"/>
              </a:spcBef>
              <a:buNone/>
              <a:defRPr sz="63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Picture Placeholder 19">
            <a:extLst>
              <a:ext uri="{FF2B5EF4-FFF2-40B4-BE49-F238E27FC236}">
                <a16:creationId xmlns:a16="http://schemas.microsoft.com/office/drawing/2014/main" id="{32D95146-FFF7-4DF0-B690-C64B5707C460}"/>
              </a:ext>
            </a:extLst>
          </p:cNvPr>
          <p:cNvSpPr>
            <a:spLocks noGrp="1"/>
          </p:cNvSpPr>
          <p:nvPr>
            <p:ph type="pic" sz="quarter" idx="15" hasCustomPrompt="1"/>
          </p:nvPr>
        </p:nvSpPr>
        <p:spPr>
          <a:xfrm>
            <a:off x="3560325" y="3428999"/>
            <a:ext cx="2286000" cy="2286000"/>
          </a:xfrm>
          <a:prstGeom prst="rect">
            <a:avLst/>
          </a:prstGeom>
        </p:spPr>
        <p:txBody>
          <a:bodyPr/>
          <a:lstStyle>
            <a:lvl1pPr marL="0" indent="0">
              <a:buNone/>
              <a:defRPr sz="1800"/>
            </a:lvl1pPr>
          </a:lstStyle>
          <a:p>
            <a:r>
              <a:rPr lang="en-US" dirty="0"/>
              <a:t>Double click to insert WisDOT Logo here</a:t>
            </a:r>
          </a:p>
        </p:txBody>
      </p:sp>
      <p:sp>
        <p:nvSpPr>
          <p:cNvPr id="4" name="Picture Placeholder 19">
            <a:extLst>
              <a:ext uri="{FF2B5EF4-FFF2-40B4-BE49-F238E27FC236}">
                <a16:creationId xmlns:a16="http://schemas.microsoft.com/office/drawing/2014/main" id="{A73017B4-5D4C-4EEB-ACC3-9EA2965B7EBD}"/>
              </a:ext>
            </a:extLst>
          </p:cNvPr>
          <p:cNvSpPr>
            <a:spLocks noGrp="1"/>
          </p:cNvSpPr>
          <p:nvPr>
            <p:ph type="pic" sz="quarter" idx="16" hasCustomPrompt="1"/>
          </p:nvPr>
        </p:nvSpPr>
        <p:spPr>
          <a:xfrm>
            <a:off x="6378104" y="3429001"/>
            <a:ext cx="2286000" cy="2286000"/>
          </a:xfrm>
          <a:prstGeom prst="rect">
            <a:avLst/>
          </a:prstGeom>
        </p:spPr>
        <p:txBody>
          <a:bodyPr/>
          <a:lstStyle>
            <a:lvl1pPr marL="0" indent="0">
              <a:buNone/>
              <a:defRPr sz="1800"/>
            </a:lvl1pPr>
          </a:lstStyle>
          <a:p>
            <a:r>
              <a:rPr lang="en-US" dirty="0"/>
              <a:t>Double click to insert Logo 2 here</a:t>
            </a:r>
          </a:p>
        </p:txBody>
      </p:sp>
    </p:spTree>
    <p:extLst>
      <p:ext uri="{BB962C8B-B14F-4D97-AF65-F5344CB8AC3E}">
        <p14:creationId xmlns:p14="http://schemas.microsoft.com/office/powerpoint/2010/main" val="72947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logos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DC6563F-0BC4-4AE4-BBC7-8196010DCFC3}"/>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424E048F-47F0-4494-B13A-01D097EF7862}"/>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11F70289-AF48-4465-B230-1DFEBB651D2A}"/>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6F768F66-6E09-42B6-A911-437D5C39C0C1}"/>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
        <p:nvSpPr>
          <p:cNvPr id="7" name="Text Placeholder 12">
            <a:extLst>
              <a:ext uri="{FF2B5EF4-FFF2-40B4-BE49-F238E27FC236}">
                <a16:creationId xmlns:a16="http://schemas.microsoft.com/office/drawing/2014/main" id="{6FEAFA72-CAD3-4587-A7A7-A80189E7B4D8}"/>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8" name="Picture Placeholder 19">
            <a:extLst>
              <a:ext uri="{FF2B5EF4-FFF2-40B4-BE49-F238E27FC236}">
                <a16:creationId xmlns:a16="http://schemas.microsoft.com/office/drawing/2014/main" id="{C07CA59B-9353-45E9-A39A-295CBC8254AF}"/>
              </a:ext>
            </a:extLst>
          </p:cNvPr>
          <p:cNvSpPr>
            <a:spLocks noGrp="1"/>
          </p:cNvSpPr>
          <p:nvPr>
            <p:ph type="pic" sz="quarter" idx="15" hasCustomPrompt="1"/>
          </p:nvPr>
        </p:nvSpPr>
        <p:spPr>
          <a:xfrm>
            <a:off x="4578021" y="5081200"/>
            <a:ext cx="1371600" cy="1371600"/>
          </a:xfrm>
          <a:prstGeom prst="rect">
            <a:avLst/>
          </a:prstGeom>
        </p:spPr>
        <p:txBody>
          <a:bodyPr/>
          <a:lstStyle>
            <a:lvl1pPr marL="0" indent="0">
              <a:buNone/>
              <a:defRPr sz="1800"/>
            </a:lvl1pPr>
          </a:lstStyle>
          <a:p>
            <a:r>
              <a:rPr lang="en-US" dirty="0"/>
              <a:t>WisDOT Logo here</a:t>
            </a:r>
          </a:p>
        </p:txBody>
      </p:sp>
      <p:sp>
        <p:nvSpPr>
          <p:cNvPr id="9" name="Picture Placeholder 19">
            <a:extLst>
              <a:ext uri="{FF2B5EF4-FFF2-40B4-BE49-F238E27FC236}">
                <a16:creationId xmlns:a16="http://schemas.microsoft.com/office/drawing/2014/main" id="{E3DF7654-DDF7-4EE9-BE10-F9380375310D}"/>
              </a:ext>
            </a:extLst>
          </p:cNvPr>
          <p:cNvSpPr>
            <a:spLocks noGrp="1"/>
          </p:cNvSpPr>
          <p:nvPr>
            <p:ph type="pic" sz="quarter" idx="16" hasCustomPrompt="1"/>
          </p:nvPr>
        </p:nvSpPr>
        <p:spPr>
          <a:xfrm>
            <a:off x="6471672" y="5081200"/>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418723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080551"/>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080551"/>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3493363"/>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187083"/>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customXml" Target="../ink/ink2.xml"/><Relationship Id="rId4" Type="http://schemas.openxmlformats.org/officeDocument/2006/relationships/image" Target="../media/image14.png"/><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1.png"/><Relationship Id="rId3" Type="http://schemas.openxmlformats.org/officeDocument/2006/relationships/customXml" Target="../ink/ink4.xml"/><Relationship Id="rId7" Type="http://schemas.openxmlformats.org/officeDocument/2006/relationships/image" Target="../media/image3.png"/><Relationship Id="rId12" Type="http://schemas.openxmlformats.org/officeDocument/2006/relationships/customXml" Target="../ink/ink8.xm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customXml" Target="../ink/ink7.xml"/><Relationship Id="rId4" Type="http://schemas.openxmlformats.org/officeDocument/2006/relationships/image" Target="../media/image50.png"/><Relationship Id="rId9" Type="http://schemas.openxmlformats.org/officeDocument/2006/relationships/image" Target="../media/image19.png"/><Relationship Id="rId14" Type="http://schemas.openxmlformats.org/officeDocument/2006/relationships/customXml" Target="../ink/ink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customXml" Target="../ink/ink12.xml"/><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customXml" Target="../ink/ink18.xml"/><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customXml" Target="../ink/ink17.xml"/><Relationship Id="rId4" Type="http://schemas.openxmlformats.org/officeDocument/2006/relationships/image" Target="../media/image50.png"/><Relationship Id="rId9" Type="http://schemas.openxmlformats.org/officeDocument/2006/relationships/image" Target="../media/image19.png"/><Relationship Id="rId14" Type="http://schemas.openxmlformats.org/officeDocument/2006/relationships/customXml" Target="../ink/ink1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theme" Target="../theme/theme7.xml"/><Relationship Id="rId12" Type="http://schemas.openxmlformats.org/officeDocument/2006/relationships/image" Target="../media/image8.png"/><Relationship Id="rId2" Type="http://schemas.openxmlformats.org/officeDocument/2006/relationships/slideLayout" Target="../slideLayouts/slideLayout8.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7.png"/><Relationship Id="rId5" Type="http://schemas.openxmlformats.org/officeDocument/2006/relationships/slideLayout" Target="../slideLayouts/slideLayout11.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slideLayout" Target="../slideLayouts/slideLayout10.xml"/><Relationship Id="rId9" Type="http://schemas.openxmlformats.org/officeDocument/2006/relationships/image" Target="../media/image5.png"/><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theme" Target="../theme/theme8.xml"/><Relationship Id="rId1" Type="http://schemas.openxmlformats.org/officeDocument/2006/relationships/slideLayout" Target="../slideLayouts/slideLayout13.xml"/><Relationship Id="rId5"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1E55E5-42DA-4CD3-B807-BB79F70BBB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52563" cy="6890273"/>
          </a:xfrm>
          <a:prstGeom prst="rect">
            <a:avLst/>
          </a:prstGeom>
        </p:spPr>
      </p:pic>
      <p:sp>
        <p:nvSpPr>
          <p:cNvPr id="3" name="bottom-blue-band">
            <a:extLst>
              <a:ext uri="{FF2B5EF4-FFF2-40B4-BE49-F238E27FC236}">
                <a16:creationId xmlns:a16="http://schemas.microsoft.com/office/drawing/2014/main" id="{3FD157BE-396F-4442-A841-88226B27E6D7}"/>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98839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ottom-blue-band">
            <a:extLst>
              <a:ext uri="{FF2B5EF4-FFF2-40B4-BE49-F238E27FC236}">
                <a16:creationId xmlns:a16="http://schemas.microsoft.com/office/drawing/2014/main" id="{832469CB-5E78-4509-A575-3C6C8E0887F5}"/>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64264"/>
      </p:ext>
    </p:extLst>
  </p:cSld>
  <p:clrMap bg1="lt1" tx1="dk1" bg2="lt2" tx2="dk2" accent1="accent1" accent2="accent2" accent3="accent3" accent4="accent4" accent5="accent5" accent6="accent6" hlink="hlink" folHlink="folHlink"/>
  <p:sldLayoutIdLst>
    <p:sldLayoutId id="2147483671" r:id="rId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bottom-gray-band">
            <a:extLst>
              <a:ext uri="{FF2B5EF4-FFF2-40B4-BE49-F238E27FC236}">
                <a16:creationId xmlns:a16="http://schemas.microsoft.com/office/drawing/2014/main" id="{90960825-3252-43F0-A755-670ABD161C16}"/>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7760B69-030E-4EB7-B510-E390711039B8}"/>
                  </a:ext>
                </a:extLst>
              </p14:cNvPr>
              <p14:cNvContentPartPr/>
              <p14:nvPr userDrawn="1"/>
            </p14:nvContentPartPr>
            <p14:xfrm>
              <a:off x="2475360" y="8442195"/>
              <a:ext cx="360" cy="360"/>
            </p14:xfrm>
          </p:contentPart>
        </mc:Choice>
        <mc:Fallback xmlns="">
          <p:pic>
            <p:nvPicPr>
              <p:cNvPr id="15" name="Ink 14">
                <a:extLst>
                  <a:ext uri="{FF2B5EF4-FFF2-40B4-BE49-F238E27FC236}">
                    <a16:creationId xmlns:a16="http://schemas.microsoft.com/office/drawing/2014/main" id="{97760B69-030E-4EB7-B510-E390711039B8}"/>
                  </a:ext>
                </a:extLst>
              </p:cNvPr>
              <p:cNvPicPr/>
              <p:nvPr/>
            </p:nvPicPr>
            <p:blipFill>
              <a:blip r:embed="rId4"/>
              <a:stretch>
                <a:fillRect/>
              </a:stretch>
            </p:blipFill>
            <p:spPr>
              <a:xfrm>
                <a:off x="2466360" y="84331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67ECB24-8A2D-457C-9843-ECA8AA88B801}"/>
                  </a:ext>
                </a:extLst>
              </p14:cNvPr>
              <p14:cNvContentPartPr/>
              <p14:nvPr userDrawn="1"/>
            </p14:nvContentPartPr>
            <p14:xfrm>
              <a:off x="2562120" y="8430315"/>
              <a:ext cx="2880" cy="5040"/>
            </p14:xfrm>
          </p:contentPart>
        </mc:Choice>
        <mc:Fallback xmlns="">
          <p:pic>
            <p:nvPicPr>
              <p:cNvPr id="16" name="Ink 15">
                <a:extLst>
                  <a:ext uri="{FF2B5EF4-FFF2-40B4-BE49-F238E27FC236}">
                    <a16:creationId xmlns:a16="http://schemas.microsoft.com/office/drawing/2014/main" id="{367ECB24-8A2D-457C-9843-ECA8AA88B801}"/>
                  </a:ext>
                </a:extLst>
              </p:cNvPr>
              <p:cNvPicPr/>
              <p:nvPr/>
            </p:nvPicPr>
            <p:blipFill>
              <a:blip r:embed="rId6"/>
              <a:stretch>
                <a:fillRect/>
              </a:stretch>
            </p:blipFill>
            <p:spPr>
              <a:xfrm>
                <a:off x="2554120" y="8421915"/>
                <a:ext cx="1856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48D984E-D491-4B1B-BC26-416CD123B0D9}"/>
                  </a:ext>
                </a:extLst>
              </p14:cNvPr>
              <p14:cNvContentPartPr/>
              <p14:nvPr userDrawn="1"/>
            </p14:nvContentPartPr>
            <p14:xfrm>
              <a:off x="1513440" y="2295195"/>
              <a:ext cx="360" cy="1440"/>
            </p14:xfrm>
          </p:contentPart>
        </mc:Choice>
        <mc:Fallback xmlns="">
          <p:pic>
            <p:nvPicPr>
              <p:cNvPr id="17" name="Ink 16">
                <a:extLst>
                  <a:ext uri="{FF2B5EF4-FFF2-40B4-BE49-F238E27FC236}">
                    <a16:creationId xmlns:a16="http://schemas.microsoft.com/office/drawing/2014/main" id="{D48D984E-D491-4B1B-BC26-416CD123B0D9}"/>
                  </a:ext>
                </a:extLst>
              </p:cNvPr>
              <p:cNvPicPr/>
              <p:nvPr/>
            </p:nvPicPr>
            <p:blipFill>
              <a:blip r:embed="rId8"/>
              <a:stretch>
                <a:fillRect/>
              </a:stretch>
            </p:blipFill>
            <p:spPr>
              <a:xfrm>
                <a:off x="1504440" y="2286195"/>
                <a:ext cx="18000" cy="19080"/>
              </a:xfrm>
              <a:prstGeom prst="rect">
                <a:avLst/>
              </a:prstGeom>
            </p:spPr>
          </p:pic>
        </mc:Fallback>
      </mc:AlternateContent>
      <p:pic>
        <p:nvPicPr>
          <p:cNvPr id="10" name="Picture 9">
            <a:extLst>
              <a:ext uri="{FF2B5EF4-FFF2-40B4-BE49-F238E27FC236}">
                <a16:creationId xmlns:a16="http://schemas.microsoft.com/office/drawing/2014/main" id="{A5739E91-6C5E-48DE-B11E-A3403681A54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80560" y="718073"/>
            <a:ext cx="3200400" cy="3200400"/>
          </a:xfrm>
          <a:prstGeom prst="rect">
            <a:avLst/>
          </a:prstGeom>
          <a:ln>
            <a:noFill/>
          </a:ln>
          <a:effectLst/>
        </p:spPr>
      </p:pic>
    </p:spTree>
    <p:extLst>
      <p:ext uri="{BB962C8B-B14F-4D97-AF65-F5344CB8AC3E}">
        <p14:creationId xmlns:p14="http://schemas.microsoft.com/office/powerpoint/2010/main" val="3456411752"/>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ottom-gray-band">
            <a:extLst>
              <a:ext uri="{FF2B5EF4-FFF2-40B4-BE49-F238E27FC236}">
                <a16:creationId xmlns:a16="http://schemas.microsoft.com/office/drawing/2014/main" id="{792AF2F4-EB2A-4703-9255-84109C7FEFB6}"/>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6AA41C4-5E30-4CEE-B945-8D150E0DB6FD}"/>
                  </a:ext>
                </a:extLst>
              </p14:cNvPr>
              <p14:cNvContentPartPr/>
              <p14:nvPr userDrawn="1"/>
            </p14:nvContentPartPr>
            <p14:xfrm>
              <a:off x="4317209" y="2516211"/>
              <a:ext cx="360" cy="2520"/>
            </p14:xfrm>
          </p:contentPart>
        </mc:Choice>
        <mc:Fallback xmlns="">
          <p:pic>
            <p:nvPicPr>
              <p:cNvPr id="14" name="Ink 13">
                <a:extLst>
                  <a:ext uri="{FF2B5EF4-FFF2-40B4-BE49-F238E27FC236}">
                    <a16:creationId xmlns:a16="http://schemas.microsoft.com/office/drawing/2014/main" id="{06AA41C4-5E30-4CEE-B945-8D150E0DB6FD}"/>
                  </a:ext>
                </a:extLst>
              </p:cNvPr>
              <p:cNvPicPr/>
              <p:nvPr/>
            </p:nvPicPr>
            <p:blipFill>
              <a:blip r:embed="rId4"/>
              <a:stretch>
                <a:fillRect/>
              </a:stretch>
            </p:blipFill>
            <p:spPr>
              <a:xfrm>
                <a:off x="4308209" y="2505711"/>
                <a:ext cx="180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8AA807E-ED2D-473A-8FE6-C1FD5EEACA51}"/>
                  </a:ext>
                </a:extLst>
              </p14:cNvPr>
              <p14:cNvContentPartPr/>
              <p14:nvPr userDrawn="1"/>
            </p14:nvContentPartPr>
            <p14:xfrm>
              <a:off x="4504049" y="2618451"/>
              <a:ext cx="13320" cy="8280"/>
            </p14:xfrm>
          </p:contentPart>
        </mc:Choice>
        <mc:Fallback xmlns="">
          <p:pic>
            <p:nvPicPr>
              <p:cNvPr id="15" name="Ink 14">
                <a:extLst>
                  <a:ext uri="{FF2B5EF4-FFF2-40B4-BE49-F238E27FC236}">
                    <a16:creationId xmlns:a16="http://schemas.microsoft.com/office/drawing/2014/main" id="{A8AA807E-ED2D-473A-8FE6-C1FD5EEACA51}"/>
                  </a:ext>
                </a:extLst>
              </p:cNvPr>
              <p:cNvPicPr/>
              <p:nvPr/>
            </p:nvPicPr>
            <p:blipFill>
              <a:blip r:embed="rId6"/>
              <a:stretch>
                <a:fillRect/>
              </a:stretch>
            </p:blipFill>
            <p:spPr>
              <a:xfrm>
                <a:off x="4495049" y="2609451"/>
                <a:ext cx="30960" cy="25920"/>
              </a:xfrm>
              <a:prstGeom prst="rect">
                <a:avLst/>
              </a:prstGeom>
            </p:spPr>
          </p:pic>
        </mc:Fallback>
      </mc:AlternateContent>
      <p:pic>
        <p:nvPicPr>
          <p:cNvPr id="16" name="Picture 15">
            <a:extLst>
              <a:ext uri="{FF2B5EF4-FFF2-40B4-BE49-F238E27FC236}">
                <a16:creationId xmlns:a16="http://schemas.microsoft.com/office/drawing/2014/main" id="{E41024B5-58D6-4BAB-827C-0BBE167D74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95900" y="403521"/>
            <a:ext cx="1600200" cy="1600200"/>
          </a:xfrm>
          <a:prstGeom prst="rect">
            <a:avLst/>
          </a:prstGeom>
          <a:effectLst/>
        </p:spPr>
      </p:pic>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89C6DBF-CEE1-4ED5-B5D7-0F5057913B51}"/>
                  </a:ext>
                </a:extLst>
              </p14:cNvPr>
              <p14:cNvContentPartPr/>
              <p14:nvPr userDrawn="1"/>
            </p14:nvContentPartPr>
            <p14:xfrm>
              <a:off x="2045160" y="7093906"/>
              <a:ext cx="3960" cy="11160"/>
            </p14:xfrm>
          </p:contentPart>
        </mc:Choice>
        <mc:Fallback xmlns="">
          <p:pic>
            <p:nvPicPr>
              <p:cNvPr id="18" name="Ink 17">
                <a:extLst>
                  <a:ext uri="{FF2B5EF4-FFF2-40B4-BE49-F238E27FC236}">
                    <a16:creationId xmlns:a16="http://schemas.microsoft.com/office/drawing/2014/main" id="{889C6DBF-CEE1-4ED5-B5D7-0F5057913B51}"/>
                  </a:ext>
                </a:extLst>
              </p:cNvPr>
              <p:cNvPicPr/>
              <p:nvPr/>
            </p:nvPicPr>
            <p:blipFill>
              <a:blip r:embed="rId9"/>
              <a:stretch>
                <a:fillRect/>
              </a:stretch>
            </p:blipFill>
            <p:spPr>
              <a:xfrm>
                <a:off x="2036160" y="7084906"/>
                <a:ext cx="2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3590487-09C5-4469-8529-1FD065FF5286}"/>
                  </a:ext>
                </a:extLst>
              </p14:cNvPr>
              <p14:cNvContentPartPr/>
              <p14:nvPr userDrawn="1"/>
            </p14:nvContentPartPr>
            <p14:xfrm>
              <a:off x="2666880" y="5997346"/>
              <a:ext cx="9720" cy="7560"/>
            </p14:xfrm>
          </p:contentPart>
        </mc:Choice>
        <mc:Fallback xmlns="">
          <p:pic>
            <p:nvPicPr>
              <p:cNvPr id="19" name="Ink 18">
                <a:extLst>
                  <a:ext uri="{FF2B5EF4-FFF2-40B4-BE49-F238E27FC236}">
                    <a16:creationId xmlns:a16="http://schemas.microsoft.com/office/drawing/2014/main" id="{83590487-09C5-4469-8529-1FD065FF5286}"/>
                  </a:ext>
                </a:extLst>
              </p:cNvPr>
              <p:cNvPicPr/>
              <p:nvPr/>
            </p:nvPicPr>
            <p:blipFill>
              <a:blip r:embed="rId11"/>
              <a:stretch>
                <a:fillRect/>
              </a:stretch>
            </p:blipFill>
            <p:spPr>
              <a:xfrm>
                <a:off x="2658240" y="5988706"/>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0E7E49B5-4B31-47F9-B763-EACD4CC7758B}"/>
                  </a:ext>
                </a:extLst>
              </p14:cNvPr>
              <p14:cNvContentPartPr/>
              <p14:nvPr userDrawn="1"/>
            </p14:nvContentPartPr>
            <p14:xfrm>
              <a:off x="2813040" y="5744266"/>
              <a:ext cx="2880" cy="360"/>
            </p14:xfrm>
          </p:contentPart>
        </mc:Choice>
        <mc:Fallback xmlns="">
          <p:pic>
            <p:nvPicPr>
              <p:cNvPr id="20" name="Ink 19">
                <a:extLst>
                  <a:ext uri="{FF2B5EF4-FFF2-40B4-BE49-F238E27FC236}">
                    <a16:creationId xmlns:a16="http://schemas.microsoft.com/office/drawing/2014/main" id="{0E7E49B5-4B31-47F9-B763-EACD4CC7758B}"/>
                  </a:ext>
                </a:extLst>
              </p:cNvPr>
              <p:cNvPicPr/>
              <p:nvPr/>
            </p:nvPicPr>
            <p:blipFill>
              <a:blip r:embed="rId13"/>
              <a:stretch>
                <a:fillRect/>
              </a:stretch>
            </p:blipFill>
            <p:spPr>
              <a:xfrm>
                <a:off x="2804400" y="573526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6889C545-D24D-47DE-B8FA-505D488FCDBF}"/>
                  </a:ext>
                </a:extLst>
              </p14:cNvPr>
              <p14:cNvContentPartPr/>
              <p14:nvPr userDrawn="1"/>
            </p14:nvContentPartPr>
            <p14:xfrm>
              <a:off x="1157040" y="5776306"/>
              <a:ext cx="360" cy="8640"/>
            </p14:xfrm>
          </p:contentPart>
        </mc:Choice>
        <mc:Fallback xmlns="">
          <p:pic>
            <p:nvPicPr>
              <p:cNvPr id="21" name="Ink 20">
                <a:extLst>
                  <a:ext uri="{FF2B5EF4-FFF2-40B4-BE49-F238E27FC236}">
                    <a16:creationId xmlns:a16="http://schemas.microsoft.com/office/drawing/2014/main" id="{6889C545-D24D-47DE-B8FA-505D488FCDBF}"/>
                  </a:ext>
                </a:extLst>
              </p:cNvPr>
              <p:cNvPicPr/>
              <p:nvPr/>
            </p:nvPicPr>
            <p:blipFill>
              <a:blip r:embed="rId4"/>
              <a:stretch>
                <a:fillRect/>
              </a:stretch>
            </p:blipFill>
            <p:spPr>
              <a:xfrm>
                <a:off x="1148040" y="5767666"/>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596D848-4496-4361-B854-901000FAD8D2}"/>
                  </a:ext>
                </a:extLst>
              </p14:cNvPr>
              <p14:cNvContentPartPr/>
              <p14:nvPr userDrawn="1"/>
            </p14:nvContentPartPr>
            <p14:xfrm>
              <a:off x="2907000" y="5807266"/>
              <a:ext cx="360" cy="8640"/>
            </p14:xfrm>
          </p:contentPart>
        </mc:Choice>
        <mc:Fallback xmlns="">
          <p:pic>
            <p:nvPicPr>
              <p:cNvPr id="24" name="Ink 23">
                <a:extLst>
                  <a:ext uri="{FF2B5EF4-FFF2-40B4-BE49-F238E27FC236}">
                    <a16:creationId xmlns:a16="http://schemas.microsoft.com/office/drawing/2014/main" id="{2596D848-4496-4361-B854-901000FAD8D2}"/>
                  </a:ext>
                </a:extLst>
              </p:cNvPr>
              <p:cNvPicPr/>
              <p:nvPr/>
            </p:nvPicPr>
            <p:blipFill>
              <a:blip r:embed="rId4"/>
              <a:stretch>
                <a:fillRect/>
              </a:stretch>
            </p:blipFill>
            <p:spPr>
              <a:xfrm>
                <a:off x="2898360" y="5798266"/>
                <a:ext cx="18000" cy="26280"/>
              </a:xfrm>
              <a:prstGeom prst="rect">
                <a:avLst/>
              </a:prstGeom>
            </p:spPr>
          </p:pic>
        </mc:Fallback>
      </mc:AlternateContent>
    </p:spTree>
    <p:extLst>
      <p:ext uri="{BB962C8B-B14F-4D97-AF65-F5344CB8AC3E}">
        <p14:creationId xmlns:p14="http://schemas.microsoft.com/office/powerpoint/2010/main" val="4177496451"/>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7760B69-030E-4EB7-B510-E390711039B8}"/>
                  </a:ext>
                </a:extLst>
              </p14:cNvPr>
              <p14:cNvContentPartPr/>
              <p14:nvPr userDrawn="1"/>
            </p14:nvContentPartPr>
            <p14:xfrm>
              <a:off x="2475360" y="8442195"/>
              <a:ext cx="360" cy="360"/>
            </p14:xfrm>
          </p:contentPart>
        </mc:Choice>
        <mc:Fallback xmlns="">
          <p:pic>
            <p:nvPicPr>
              <p:cNvPr id="15" name="Ink 14">
                <a:extLst>
                  <a:ext uri="{FF2B5EF4-FFF2-40B4-BE49-F238E27FC236}">
                    <a16:creationId xmlns:a16="http://schemas.microsoft.com/office/drawing/2014/main" id="{97760B69-030E-4EB7-B510-E390711039B8}"/>
                  </a:ext>
                </a:extLst>
              </p:cNvPr>
              <p:cNvPicPr/>
              <p:nvPr/>
            </p:nvPicPr>
            <p:blipFill>
              <a:blip r:embed="rId4"/>
              <a:stretch>
                <a:fillRect/>
              </a:stretch>
            </p:blipFill>
            <p:spPr>
              <a:xfrm>
                <a:off x="2466360" y="84331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67ECB24-8A2D-457C-9843-ECA8AA88B801}"/>
                  </a:ext>
                </a:extLst>
              </p14:cNvPr>
              <p14:cNvContentPartPr/>
              <p14:nvPr userDrawn="1"/>
            </p14:nvContentPartPr>
            <p14:xfrm>
              <a:off x="2562120" y="8430315"/>
              <a:ext cx="2880" cy="5040"/>
            </p14:xfrm>
          </p:contentPart>
        </mc:Choice>
        <mc:Fallback xmlns="">
          <p:pic>
            <p:nvPicPr>
              <p:cNvPr id="16" name="Ink 15">
                <a:extLst>
                  <a:ext uri="{FF2B5EF4-FFF2-40B4-BE49-F238E27FC236}">
                    <a16:creationId xmlns:a16="http://schemas.microsoft.com/office/drawing/2014/main" id="{367ECB24-8A2D-457C-9843-ECA8AA88B801}"/>
                  </a:ext>
                </a:extLst>
              </p:cNvPr>
              <p:cNvPicPr/>
              <p:nvPr/>
            </p:nvPicPr>
            <p:blipFill>
              <a:blip r:embed="rId6"/>
              <a:stretch>
                <a:fillRect/>
              </a:stretch>
            </p:blipFill>
            <p:spPr>
              <a:xfrm>
                <a:off x="2554120" y="8421915"/>
                <a:ext cx="1856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48D984E-D491-4B1B-BC26-416CD123B0D9}"/>
                  </a:ext>
                </a:extLst>
              </p14:cNvPr>
              <p14:cNvContentPartPr/>
              <p14:nvPr userDrawn="1"/>
            </p14:nvContentPartPr>
            <p14:xfrm>
              <a:off x="1513440" y="2295195"/>
              <a:ext cx="360" cy="1440"/>
            </p14:xfrm>
          </p:contentPart>
        </mc:Choice>
        <mc:Fallback xmlns="">
          <p:pic>
            <p:nvPicPr>
              <p:cNvPr id="17" name="Ink 16">
                <a:extLst>
                  <a:ext uri="{FF2B5EF4-FFF2-40B4-BE49-F238E27FC236}">
                    <a16:creationId xmlns:a16="http://schemas.microsoft.com/office/drawing/2014/main" id="{D48D984E-D491-4B1B-BC26-416CD123B0D9}"/>
                  </a:ext>
                </a:extLst>
              </p:cNvPr>
              <p:cNvPicPr/>
              <p:nvPr/>
            </p:nvPicPr>
            <p:blipFill>
              <a:blip r:embed="rId8"/>
              <a:stretch>
                <a:fillRect/>
              </a:stretch>
            </p:blipFill>
            <p:spPr>
              <a:xfrm>
                <a:off x="1504440" y="2286195"/>
                <a:ext cx="18000" cy="19080"/>
              </a:xfrm>
              <a:prstGeom prst="rect">
                <a:avLst/>
              </a:prstGeom>
            </p:spPr>
          </p:pic>
        </mc:Fallback>
      </mc:AlternateContent>
      <p:sp>
        <p:nvSpPr>
          <p:cNvPr id="6" name="bottom-gray-band">
            <a:extLst>
              <a:ext uri="{FF2B5EF4-FFF2-40B4-BE49-F238E27FC236}">
                <a16:creationId xmlns:a16="http://schemas.microsoft.com/office/drawing/2014/main" id="{2A9F5B3C-B025-418C-A3E7-6F635E97671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535583235"/>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ottom-gray-band">
            <a:extLst>
              <a:ext uri="{FF2B5EF4-FFF2-40B4-BE49-F238E27FC236}">
                <a16:creationId xmlns:a16="http://schemas.microsoft.com/office/drawing/2014/main" id="{D51A15C8-6024-4F01-A045-F8F892FB4E2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6AA41C4-5E30-4CEE-B945-8D150E0DB6FD}"/>
                  </a:ext>
                </a:extLst>
              </p14:cNvPr>
              <p14:cNvContentPartPr/>
              <p14:nvPr userDrawn="1"/>
            </p14:nvContentPartPr>
            <p14:xfrm>
              <a:off x="4317209" y="2516211"/>
              <a:ext cx="360" cy="2520"/>
            </p14:xfrm>
          </p:contentPart>
        </mc:Choice>
        <mc:Fallback xmlns="">
          <p:pic>
            <p:nvPicPr>
              <p:cNvPr id="14" name="Ink 13">
                <a:extLst>
                  <a:ext uri="{FF2B5EF4-FFF2-40B4-BE49-F238E27FC236}">
                    <a16:creationId xmlns:a16="http://schemas.microsoft.com/office/drawing/2014/main" id="{06AA41C4-5E30-4CEE-B945-8D150E0DB6FD}"/>
                  </a:ext>
                </a:extLst>
              </p:cNvPr>
              <p:cNvPicPr/>
              <p:nvPr/>
            </p:nvPicPr>
            <p:blipFill>
              <a:blip r:embed="rId4"/>
              <a:stretch>
                <a:fillRect/>
              </a:stretch>
            </p:blipFill>
            <p:spPr>
              <a:xfrm>
                <a:off x="4308209" y="2505711"/>
                <a:ext cx="180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8AA807E-ED2D-473A-8FE6-C1FD5EEACA51}"/>
                  </a:ext>
                </a:extLst>
              </p14:cNvPr>
              <p14:cNvContentPartPr/>
              <p14:nvPr userDrawn="1"/>
            </p14:nvContentPartPr>
            <p14:xfrm>
              <a:off x="4504049" y="2618451"/>
              <a:ext cx="13320" cy="8280"/>
            </p14:xfrm>
          </p:contentPart>
        </mc:Choice>
        <mc:Fallback xmlns="">
          <p:pic>
            <p:nvPicPr>
              <p:cNvPr id="15" name="Ink 14">
                <a:extLst>
                  <a:ext uri="{FF2B5EF4-FFF2-40B4-BE49-F238E27FC236}">
                    <a16:creationId xmlns:a16="http://schemas.microsoft.com/office/drawing/2014/main" id="{A8AA807E-ED2D-473A-8FE6-C1FD5EEACA51}"/>
                  </a:ext>
                </a:extLst>
              </p:cNvPr>
              <p:cNvPicPr/>
              <p:nvPr/>
            </p:nvPicPr>
            <p:blipFill>
              <a:blip r:embed="rId6"/>
              <a:stretch>
                <a:fillRect/>
              </a:stretch>
            </p:blipFill>
            <p:spPr>
              <a:xfrm>
                <a:off x="4495049" y="2609451"/>
                <a:ext cx="3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889C6DBF-CEE1-4ED5-B5D7-0F5057913B51}"/>
                  </a:ext>
                </a:extLst>
              </p14:cNvPr>
              <p14:cNvContentPartPr/>
              <p14:nvPr userDrawn="1"/>
            </p14:nvContentPartPr>
            <p14:xfrm>
              <a:off x="2045160" y="7093906"/>
              <a:ext cx="3960" cy="11160"/>
            </p14:xfrm>
          </p:contentPart>
        </mc:Choice>
        <mc:Fallback xmlns="">
          <p:pic>
            <p:nvPicPr>
              <p:cNvPr id="18" name="Ink 17">
                <a:extLst>
                  <a:ext uri="{FF2B5EF4-FFF2-40B4-BE49-F238E27FC236}">
                    <a16:creationId xmlns:a16="http://schemas.microsoft.com/office/drawing/2014/main" id="{889C6DBF-CEE1-4ED5-B5D7-0F5057913B51}"/>
                  </a:ext>
                </a:extLst>
              </p:cNvPr>
              <p:cNvPicPr/>
              <p:nvPr/>
            </p:nvPicPr>
            <p:blipFill>
              <a:blip r:embed="rId9"/>
              <a:stretch>
                <a:fillRect/>
              </a:stretch>
            </p:blipFill>
            <p:spPr>
              <a:xfrm>
                <a:off x="2036160" y="7084906"/>
                <a:ext cx="2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3590487-09C5-4469-8529-1FD065FF5286}"/>
                  </a:ext>
                </a:extLst>
              </p14:cNvPr>
              <p14:cNvContentPartPr/>
              <p14:nvPr userDrawn="1"/>
            </p14:nvContentPartPr>
            <p14:xfrm>
              <a:off x="2666880" y="5997346"/>
              <a:ext cx="9720" cy="7560"/>
            </p14:xfrm>
          </p:contentPart>
        </mc:Choice>
        <mc:Fallback xmlns="">
          <p:pic>
            <p:nvPicPr>
              <p:cNvPr id="19" name="Ink 18">
                <a:extLst>
                  <a:ext uri="{FF2B5EF4-FFF2-40B4-BE49-F238E27FC236}">
                    <a16:creationId xmlns:a16="http://schemas.microsoft.com/office/drawing/2014/main" id="{83590487-09C5-4469-8529-1FD065FF5286}"/>
                  </a:ext>
                </a:extLst>
              </p:cNvPr>
              <p:cNvPicPr/>
              <p:nvPr/>
            </p:nvPicPr>
            <p:blipFill>
              <a:blip r:embed="rId11"/>
              <a:stretch>
                <a:fillRect/>
              </a:stretch>
            </p:blipFill>
            <p:spPr>
              <a:xfrm>
                <a:off x="2658240" y="5988706"/>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0E7E49B5-4B31-47F9-B763-EACD4CC7758B}"/>
                  </a:ext>
                </a:extLst>
              </p14:cNvPr>
              <p14:cNvContentPartPr/>
              <p14:nvPr userDrawn="1"/>
            </p14:nvContentPartPr>
            <p14:xfrm>
              <a:off x="2813040" y="5744266"/>
              <a:ext cx="2880" cy="360"/>
            </p14:xfrm>
          </p:contentPart>
        </mc:Choice>
        <mc:Fallback xmlns="">
          <p:pic>
            <p:nvPicPr>
              <p:cNvPr id="20" name="Ink 19">
                <a:extLst>
                  <a:ext uri="{FF2B5EF4-FFF2-40B4-BE49-F238E27FC236}">
                    <a16:creationId xmlns:a16="http://schemas.microsoft.com/office/drawing/2014/main" id="{0E7E49B5-4B31-47F9-B763-EACD4CC7758B}"/>
                  </a:ext>
                </a:extLst>
              </p:cNvPr>
              <p:cNvPicPr/>
              <p:nvPr/>
            </p:nvPicPr>
            <p:blipFill>
              <a:blip r:embed="rId13"/>
              <a:stretch>
                <a:fillRect/>
              </a:stretch>
            </p:blipFill>
            <p:spPr>
              <a:xfrm>
                <a:off x="2804400" y="573526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6889C545-D24D-47DE-B8FA-505D488FCDBF}"/>
                  </a:ext>
                </a:extLst>
              </p14:cNvPr>
              <p14:cNvContentPartPr/>
              <p14:nvPr userDrawn="1"/>
            </p14:nvContentPartPr>
            <p14:xfrm>
              <a:off x="1157040" y="5776306"/>
              <a:ext cx="360" cy="8640"/>
            </p14:xfrm>
          </p:contentPart>
        </mc:Choice>
        <mc:Fallback xmlns="">
          <p:pic>
            <p:nvPicPr>
              <p:cNvPr id="21" name="Ink 20">
                <a:extLst>
                  <a:ext uri="{FF2B5EF4-FFF2-40B4-BE49-F238E27FC236}">
                    <a16:creationId xmlns:a16="http://schemas.microsoft.com/office/drawing/2014/main" id="{6889C545-D24D-47DE-B8FA-505D488FCDBF}"/>
                  </a:ext>
                </a:extLst>
              </p:cNvPr>
              <p:cNvPicPr/>
              <p:nvPr/>
            </p:nvPicPr>
            <p:blipFill>
              <a:blip r:embed="rId4"/>
              <a:stretch>
                <a:fillRect/>
              </a:stretch>
            </p:blipFill>
            <p:spPr>
              <a:xfrm>
                <a:off x="1148040" y="5767666"/>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596D848-4496-4361-B854-901000FAD8D2}"/>
                  </a:ext>
                </a:extLst>
              </p14:cNvPr>
              <p14:cNvContentPartPr/>
              <p14:nvPr userDrawn="1"/>
            </p14:nvContentPartPr>
            <p14:xfrm>
              <a:off x="2907000" y="5807266"/>
              <a:ext cx="360" cy="8640"/>
            </p14:xfrm>
          </p:contentPart>
        </mc:Choice>
        <mc:Fallback xmlns="">
          <p:pic>
            <p:nvPicPr>
              <p:cNvPr id="24" name="Ink 23">
                <a:extLst>
                  <a:ext uri="{FF2B5EF4-FFF2-40B4-BE49-F238E27FC236}">
                    <a16:creationId xmlns:a16="http://schemas.microsoft.com/office/drawing/2014/main" id="{2596D848-4496-4361-B854-901000FAD8D2}"/>
                  </a:ext>
                </a:extLst>
              </p:cNvPr>
              <p:cNvPicPr/>
              <p:nvPr/>
            </p:nvPicPr>
            <p:blipFill>
              <a:blip r:embed="rId4"/>
              <a:stretch>
                <a:fillRect/>
              </a:stretch>
            </p:blipFill>
            <p:spPr>
              <a:xfrm>
                <a:off x="2898360" y="5798266"/>
                <a:ext cx="18000" cy="26280"/>
              </a:xfrm>
              <a:prstGeom prst="rect">
                <a:avLst/>
              </a:prstGeom>
            </p:spPr>
          </p:pic>
        </mc:Fallback>
      </mc:AlternateContent>
    </p:spTree>
    <p:extLst>
      <p:ext uri="{BB962C8B-B14F-4D97-AF65-F5344CB8AC3E}">
        <p14:creationId xmlns:p14="http://schemas.microsoft.com/office/powerpoint/2010/main" val="2743761763"/>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ottom-gray-band">
            <a:extLst>
              <a:ext uri="{FF2B5EF4-FFF2-40B4-BE49-F238E27FC236}">
                <a16:creationId xmlns:a16="http://schemas.microsoft.com/office/drawing/2014/main" id="{91F5F483-CA5D-4C55-A53A-FA2A6E9F7157}"/>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6" name="bottom-gray-band">
            <a:extLst>
              <a:ext uri="{FF2B5EF4-FFF2-40B4-BE49-F238E27FC236}">
                <a16:creationId xmlns:a16="http://schemas.microsoft.com/office/drawing/2014/main" id="{28703C23-698D-4A63-AC95-A55044E9E48B}"/>
              </a:ext>
            </a:extLst>
          </p:cNvPr>
          <p:cNvSpPr/>
          <p:nvPr userDrawn="1"/>
        </p:nvSpPr>
        <p:spPr>
          <a:xfrm>
            <a:off x="-8878" y="6083629"/>
            <a:ext cx="12200878" cy="777240"/>
          </a:xfrm>
          <a:prstGeom prst="rect">
            <a:avLst/>
          </a:prstGeom>
          <a:solidFill>
            <a:srgbClr val="7B7B7B">
              <a:alpha val="2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red-blue-dot-logo">
            <a:extLst>
              <a:ext uri="{FF2B5EF4-FFF2-40B4-BE49-F238E27FC236}">
                <a16:creationId xmlns:a16="http://schemas.microsoft.com/office/drawing/2014/main" id="{44F0CF3F-708A-4352-9917-BB12635CCAC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8600" y="6163238"/>
            <a:ext cx="621792" cy="621792"/>
          </a:xfrm>
          <a:prstGeom prst="rect">
            <a:avLst/>
          </a:prstGeom>
          <a:effectLst/>
        </p:spPr>
      </p:pic>
      <p:grpSp>
        <p:nvGrpSpPr>
          <p:cNvPr id="3" name="Group 2">
            <a:extLst>
              <a:ext uri="{FF2B5EF4-FFF2-40B4-BE49-F238E27FC236}">
                <a16:creationId xmlns:a16="http://schemas.microsoft.com/office/drawing/2014/main" id="{18AE4FA9-BDC3-44E1-9274-AF8E81703EB3}"/>
              </a:ext>
            </a:extLst>
          </p:cNvPr>
          <p:cNvGrpSpPr/>
          <p:nvPr userDrawn="1"/>
        </p:nvGrpSpPr>
        <p:grpSpPr>
          <a:xfrm>
            <a:off x="1143000" y="6308269"/>
            <a:ext cx="4722902" cy="396708"/>
            <a:chOff x="310896" y="6308269"/>
            <a:chExt cx="4722902" cy="396708"/>
          </a:xfrm>
        </p:grpSpPr>
        <p:pic>
          <p:nvPicPr>
            <p:cNvPr id="9" name="ship">
              <a:extLst>
                <a:ext uri="{FF2B5EF4-FFF2-40B4-BE49-F238E27FC236}">
                  <a16:creationId xmlns:a16="http://schemas.microsoft.com/office/drawing/2014/main" id="{1A5C3283-931A-4876-8388-2ADB265962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5864" y="6339218"/>
              <a:ext cx="741092" cy="365759"/>
            </a:xfrm>
            <a:prstGeom prst="rect">
              <a:avLst/>
            </a:prstGeom>
            <a:noFill/>
          </p:spPr>
        </p:pic>
        <p:pic>
          <p:nvPicPr>
            <p:cNvPr id="10" name="car">
              <a:extLst>
                <a:ext uri="{FF2B5EF4-FFF2-40B4-BE49-F238E27FC236}">
                  <a16:creationId xmlns:a16="http://schemas.microsoft.com/office/drawing/2014/main" id="{7DA00706-A050-4BF5-9107-6066A89C3E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3574" y="6387992"/>
              <a:ext cx="420340" cy="244561"/>
            </a:xfrm>
            <a:prstGeom prst="rect">
              <a:avLst/>
            </a:prstGeom>
            <a:noFill/>
          </p:spPr>
        </p:pic>
        <p:pic>
          <p:nvPicPr>
            <p:cNvPr id="11" name="bike">
              <a:extLst>
                <a:ext uri="{FF2B5EF4-FFF2-40B4-BE49-F238E27FC236}">
                  <a16:creationId xmlns:a16="http://schemas.microsoft.com/office/drawing/2014/main" id="{A16439BD-DF25-4B02-B797-B39A2520CD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2594" y="6317534"/>
              <a:ext cx="348178" cy="315019"/>
            </a:xfrm>
            <a:prstGeom prst="rect">
              <a:avLst/>
            </a:prstGeom>
            <a:noFill/>
          </p:spPr>
        </p:pic>
        <p:pic>
          <p:nvPicPr>
            <p:cNvPr id="12" name="pedestrian">
              <a:extLst>
                <a:ext uri="{FF2B5EF4-FFF2-40B4-BE49-F238E27FC236}">
                  <a16:creationId xmlns:a16="http://schemas.microsoft.com/office/drawing/2014/main" id="{37E33E3E-0EB9-4630-9E4C-BDC8041287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896" y="6308269"/>
              <a:ext cx="281616" cy="324284"/>
            </a:xfrm>
            <a:prstGeom prst="rect">
              <a:avLst/>
            </a:prstGeom>
            <a:noFill/>
          </p:spPr>
        </p:pic>
        <p:pic>
          <p:nvPicPr>
            <p:cNvPr id="13" name="plane">
              <a:extLst>
                <a:ext uri="{FF2B5EF4-FFF2-40B4-BE49-F238E27FC236}">
                  <a16:creationId xmlns:a16="http://schemas.microsoft.com/office/drawing/2014/main" id="{03DAF370-0D43-4944-832C-81AF6EE1C41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4477977" y="6449321"/>
              <a:ext cx="555821" cy="162259"/>
            </a:xfrm>
            <a:prstGeom prst="rect">
              <a:avLst/>
            </a:prstGeom>
            <a:noFill/>
          </p:spPr>
        </p:pic>
        <p:pic>
          <p:nvPicPr>
            <p:cNvPr id="14" name="rail">
              <a:extLst>
                <a:ext uri="{FF2B5EF4-FFF2-40B4-BE49-F238E27FC236}">
                  <a16:creationId xmlns:a16="http://schemas.microsoft.com/office/drawing/2014/main" id="{B8A42044-AB8E-4C9E-8661-20DF8ED4B2E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5871" y="6330726"/>
              <a:ext cx="518766" cy="301827"/>
            </a:xfrm>
            <a:prstGeom prst="rect">
              <a:avLst/>
            </a:prstGeom>
            <a:noFill/>
          </p:spPr>
        </p:pic>
        <p:pic>
          <p:nvPicPr>
            <p:cNvPr id="15" name="bus">
              <a:extLst>
                <a:ext uri="{FF2B5EF4-FFF2-40B4-BE49-F238E27FC236}">
                  <a16:creationId xmlns:a16="http://schemas.microsoft.com/office/drawing/2014/main" id="{CC990D97-241C-4147-A723-0FF0BDF0B53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26052" y="6322500"/>
              <a:ext cx="444657" cy="319106"/>
            </a:xfrm>
            <a:prstGeom prst="rect">
              <a:avLst/>
            </a:prstGeom>
            <a:noFill/>
          </p:spPr>
        </p:pic>
        <p:pic>
          <p:nvPicPr>
            <p:cNvPr id="16" name="semi">
              <a:extLst>
                <a:ext uri="{FF2B5EF4-FFF2-40B4-BE49-F238E27FC236}">
                  <a16:creationId xmlns:a16="http://schemas.microsoft.com/office/drawing/2014/main" id="{AB83D851-E459-4767-AFB8-046F5769F47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021021" y="6387992"/>
              <a:ext cx="808490" cy="244561"/>
            </a:xfrm>
            <a:prstGeom prst="rect">
              <a:avLst/>
            </a:prstGeom>
            <a:noFill/>
          </p:spPr>
        </p:pic>
      </p:grpSp>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60" r:id="rId1"/>
    <p:sldLayoutId id="2147483657" r:id="rId2"/>
    <p:sldLayoutId id="2147483661" r:id="rId3"/>
    <p:sldLayoutId id="2147483658" r:id="rId4"/>
    <p:sldLayoutId id="2147483659" r:id="rId5"/>
    <p:sldLayoutId id="2147483663" r:id="rId6"/>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ED4D3D1-4BB3-4BE9-A09B-23DE5A867B6C}"/>
                  </a:ext>
                </a:extLst>
              </p14:cNvPr>
              <p14:cNvContentPartPr/>
              <p14:nvPr userDrawn="1"/>
            </p14:nvContentPartPr>
            <p14:xfrm>
              <a:off x="881854" y="-353627"/>
              <a:ext cx="16560" cy="11160"/>
            </p14:xfrm>
          </p:contentPart>
        </mc:Choice>
        <mc:Fallback xmlns="">
          <p:pic>
            <p:nvPicPr>
              <p:cNvPr id="2" name="Ink 1">
                <a:extLst>
                  <a:ext uri="{FF2B5EF4-FFF2-40B4-BE49-F238E27FC236}">
                    <a16:creationId xmlns:a16="http://schemas.microsoft.com/office/drawing/2014/main" id="{EED4D3D1-4BB3-4BE9-A09B-23DE5A867B6C}"/>
                  </a:ext>
                </a:extLst>
              </p:cNvPr>
              <p:cNvPicPr/>
              <p:nvPr/>
            </p:nvPicPr>
            <p:blipFill>
              <a:blip r:embed="rId5"/>
              <a:stretch>
                <a:fillRect/>
              </a:stretch>
            </p:blipFill>
            <p:spPr>
              <a:xfrm>
                <a:off x="872854" y="-362267"/>
                <a:ext cx="34200" cy="28800"/>
              </a:xfrm>
              <a:prstGeom prst="rect">
                <a:avLst/>
              </a:prstGeom>
            </p:spPr>
          </p:pic>
        </mc:Fallback>
      </mc:AlternateContent>
      <p:sp>
        <p:nvSpPr>
          <p:cNvPr id="4" name="bottom-gray-band">
            <a:extLst>
              <a:ext uri="{FF2B5EF4-FFF2-40B4-BE49-F238E27FC236}">
                <a16:creationId xmlns:a16="http://schemas.microsoft.com/office/drawing/2014/main" id="{E013839C-D24C-4F7D-B128-E207CE572FA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477392754"/>
      </p:ext>
    </p:extLst>
  </p:cSld>
  <p:clrMap bg1="lt1" tx1="dk1" bg2="lt2" tx2="dk2" accent1="accent1" accent2="accent2" accent3="accent3" accent4="accent4" accent5="accent5" accent6="accent6" hlink="hlink" folHlink="folHlink"/>
  <p:sldLayoutIdLst>
    <p:sldLayoutId id="2147483679" r:id="rId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0.png"/></Relationships>
</file>

<file path=ppt/slides/_rels/slide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BC737C-DCA7-4361-B2C5-B05218539A9E}"/>
              </a:ext>
            </a:extLst>
          </p:cNvPr>
          <p:cNvSpPr>
            <a:spLocks noGrp="1"/>
          </p:cNvSpPr>
          <p:nvPr>
            <p:ph type="body" sz="quarter" idx="10"/>
          </p:nvPr>
        </p:nvSpPr>
        <p:spPr>
          <a:xfrm>
            <a:off x="609600" y="2204473"/>
            <a:ext cx="10972800" cy="1562926"/>
          </a:xfrm>
        </p:spPr>
        <p:txBody>
          <a:bodyPr/>
          <a:lstStyle/>
          <a:p>
            <a:r>
              <a:rPr lang="en-US" sz="4400" dirty="0"/>
              <a:t>Generating Mechanistic-Empirical Traffic Data</a:t>
            </a:r>
            <a:endParaRPr lang="en-US" sz="3200" dirty="0"/>
          </a:p>
        </p:txBody>
      </p:sp>
      <p:sp>
        <p:nvSpPr>
          <p:cNvPr id="3" name="Text Placeholder 2">
            <a:extLst>
              <a:ext uri="{FF2B5EF4-FFF2-40B4-BE49-F238E27FC236}">
                <a16:creationId xmlns:a16="http://schemas.microsoft.com/office/drawing/2014/main" id="{3A4312E3-5156-4B9E-B937-4C1AB70E0587}"/>
              </a:ext>
            </a:extLst>
          </p:cNvPr>
          <p:cNvSpPr>
            <a:spLocks noGrp="1"/>
          </p:cNvSpPr>
          <p:nvPr>
            <p:ph type="body" sz="quarter" idx="11"/>
          </p:nvPr>
        </p:nvSpPr>
        <p:spPr>
          <a:xfrm>
            <a:off x="609600" y="5181092"/>
            <a:ext cx="10972800" cy="1762044"/>
          </a:xfrm>
        </p:spPr>
        <p:txBody>
          <a:bodyPr/>
          <a:lstStyle/>
          <a:p>
            <a:endParaRPr lang="en-US" dirty="0"/>
          </a:p>
          <a:p>
            <a:endParaRPr lang="en-US" dirty="0"/>
          </a:p>
        </p:txBody>
      </p:sp>
      <p:sp>
        <p:nvSpPr>
          <p:cNvPr id="4" name="Text Placeholder 3">
            <a:extLst>
              <a:ext uri="{FF2B5EF4-FFF2-40B4-BE49-F238E27FC236}">
                <a16:creationId xmlns:a16="http://schemas.microsoft.com/office/drawing/2014/main" id="{3B43B3AD-C458-4D3E-B96F-D59124028550}"/>
              </a:ext>
            </a:extLst>
          </p:cNvPr>
          <p:cNvSpPr>
            <a:spLocks noGrp="1"/>
          </p:cNvSpPr>
          <p:nvPr>
            <p:ph type="body" sz="quarter" idx="12"/>
          </p:nvPr>
        </p:nvSpPr>
        <p:spPr>
          <a:xfrm>
            <a:off x="609600" y="4835265"/>
            <a:ext cx="10972800" cy="661481"/>
          </a:xfrm>
        </p:spPr>
        <p:txBody>
          <a:bodyPr/>
          <a:lstStyle/>
          <a:p>
            <a:r>
              <a:rPr lang="en-US" sz="2800" dirty="0"/>
              <a:t>Pavement Unit Supervisor</a:t>
            </a:r>
          </a:p>
        </p:txBody>
      </p:sp>
      <p:sp>
        <p:nvSpPr>
          <p:cNvPr id="6" name="Text Placeholder 5">
            <a:extLst>
              <a:ext uri="{FF2B5EF4-FFF2-40B4-BE49-F238E27FC236}">
                <a16:creationId xmlns:a16="http://schemas.microsoft.com/office/drawing/2014/main" id="{87724201-0414-4DCF-BFF5-919E92CBC900}"/>
              </a:ext>
            </a:extLst>
          </p:cNvPr>
          <p:cNvSpPr>
            <a:spLocks noGrp="1"/>
          </p:cNvSpPr>
          <p:nvPr>
            <p:ph type="body" sz="quarter" idx="14"/>
          </p:nvPr>
        </p:nvSpPr>
        <p:spPr>
          <a:xfrm>
            <a:off x="609600" y="6012769"/>
            <a:ext cx="10972800" cy="736600"/>
          </a:xfrm>
        </p:spPr>
        <p:txBody>
          <a:bodyPr/>
          <a:lstStyle/>
          <a:p>
            <a:r>
              <a:rPr lang="en-US" dirty="0"/>
              <a:t>September 2023</a:t>
            </a:r>
          </a:p>
        </p:txBody>
      </p:sp>
      <p:sp>
        <p:nvSpPr>
          <p:cNvPr id="7" name="Text Placeholder 6">
            <a:extLst>
              <a:ext uri="{FF2B5EF4-FFF2-40B4-BE49-F238E27FC236}">
                <a16:creationId xmlns:a16="http://schemas.microsoft.com/office/drawing/2014/main" id="{65C8FF7A-0404-439B-ABEB-28B983327816}"/>
              </a:ext>
            </a:extLst>
          </p:cNvPr>
          <p:cNvSpPr>
            <a:spLocks noGrp="1"/>
          </p:cNvSpPr>
          <p:nvPr>
            <p:ph type="body" sz="quarter" idx="13"/>
          </p:nvPr>
        </p:nvSpPr>
        <p:spPr>
          <a:xfrm>
            <a:off x="609600" y="4186499"/>
            <a:ext cx="10972800" cy="736600"/>
          </a:xfrm>
        </p:spPr>
        <p:txBody>
          <a:bodyPr/>
          <a:lstStyle/>
          <a:p>
            <a:r>
              <a:rPr lang="en-US" sz="4000" dirty="0"/>
              <a:t>Peter Kemp, PE</a:t>
            </a:r>
          </a:p>
        </p:txBody>
      </p:sp>
    </p:spTree>
    <p:extLst>
      <p:ext uri="{BB962C8B-B14F-4D97-AF65-F5344CB8AC3E}">
        <p14:creationId xmlns:p14="http://schemas.microsoft.com/office/powerpoint/2010/main" val="308986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ED53-5E92-4DEE-82A2-BE2EA034328A}"/>
              </a:ext>
            </a:extLst>
          </p:cNvPr>
          <p:cNvSpPr>
            <a:spLocks noGrp="1"/>
          </p:cNvSpPr>
          <p:nvPr>
            <p:ph type="title"/>
          </p:nvPr>
        </p:nvSpPr>
        <p:spPr>
          <a:xfrm>
            <a:off x="609600" y="76200"/>
            <a:ext cx="10972800" cy="1325563"/>
          </a:xfrm>
        </p:spPr>
        <p:txBody>
          <a:bodyPr/>
          <a:lstStyle/>
          <a:p>
            <a:r>
              <a:rPr lang="en-US" dirty="0"/>
              <a:t>Pavement ME Design</a:t>
            </a:r>
          </a:p>
        </p:txBody>
      </p:sp>
      <p:pic>
        <p:nvPicPr>
          <p:cNvPr id="4" name="Picture 3">
            <a:extLst>
              <a:ext uri="{FF2B5EF4-FFF2-40B4-BE49-F238E27FC236}">
                <a16:creationId xmlns:a16="http://schemas.microsoft.com/office/drawing/2014/main" id="{60DD6296-DA85-1DD7-5B90-E4F47E9925C5}"/>
              </a:ext>
            </a:extLst>
          </p:cNvPr>
          <p:cNvPicPr>
            <a:picLocks noChangeAspect="1"/>
          </p:cNvPicPr>
          <p:nvPr/>
        </p:nvPicPr>
        <p:blipFill rotWithShape="1">
          <a:blip r:embed="rId3"/>
          <a:srcRect l="116" r="219" b="448"/>
          <a:stretch/>
        </p:blipFill>
        <p:spPr>
          <a:xfrm>
            <a:off x="66675" y="1524498"/>
            <a:ext cx="8124825" cy="4227512"/>
          </a:xfrm>
          <a:prstGeom prst="rect">
            <a:avLst/>
          </a:prstGeom>
        </p:spPr>
      </p:pic>
      <p:pic>
        <p:nvPicPr>
          <p:cNvPr id="10" name="Picture 9">
            <a:extLst>
              <a:ext uri="{FF2B5EF4-FFF2-40B4-BE49-F238E27FC236}">
                <a16:creationId xmlns:a16="http://schemas.microsoft.com/office/drawing/2014/main" id="{95E14C58-83FB-AA95-202E-460ACF3E4873}"/>
              </a:ext>
            </a:extLst>
          </p:cNvPr>
          <p:cNvPicPr>
            <a:picLocks noChangeAspect="1"/>
          </p:cNvPicPr>
          <p:nvPr/>
        </p:nvPicPr>
        <p:blipFill>
          <a:blip r:embed="rId4"/>
          <a:stretch>
            <a:fillRect/>
          </a:stretch>
        </p:blipFill>
        <p:spPr>
          <a:xfrm>
            <a:off x="8252503" y="1524499"/>
            <a:ext cx="3889205" cy="2189162"/>
          </a:xfrm>
          <a:prstGeom prst="rect">
            <a:avLst/>
          </a:prstGeom>
        </p:spPr>
      </p:pic>
    </p:spTree>
    <p:extLst>
      <p:ext uri="{BB962C8B-B14F-4D97-AF65-F5344CB8AC3E}">
        <p14:creationId xmlns:p14="http://schemas.microsoft.com/office/powerpoint/2010/main" val="409505419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ED53-5E92-4DEE-82A2-BE2EA034328A}"/>
              </a:ext>
            </a:extLst>
          </p:cNvPr>
          <p:cNvSpPr>
            <a:spLocks noGrp="1"/>
          </p:cNvSpPr>
          <p:nvPr>
            <p:ph type="title"/>
          </p:nvPr>
        </p:nvSpPr>
        <p:spPr>
          <a:xfrm>
            <a:off x="609600" y="76200"/>
            <a:ext cx="10972800" cy="1325563"/>
          </a:xfrm>
        </p:spPr>
        <p:txBody>
          <a:bodyPr/>
          <a:lstStyle/>
          <a:p>
            <a:r>
              <a:rPr lang="en-US"/>
              <a:t>Pavement ME Design</a:t>
            </a:r>
            <a:endParaRPr lang="en-US" dirty="0"/>
          </a:p>
        </p:txBody>
      </p:sp>
      <p:pic>
        <p:nvPicPr>
          <p:cNvPr id="5" name="Picture 4">
            <a:extLst>
              <a:ext uri="{FF2B5EF4-FFF2-40B4-BE49-F238E27FC236}">
                <a16:creationId xmlns:a16="http://schemas.microsoft.com/office/drawing/2014/main" id="{0C0B9F1B-ADB2-61FE-0AE2-2988E81B9833}"/>
              </a:ext>
            </a:extLst>
          </p:cNvPr>
          <p:cNvPicPr>
            <a:picLocks noChangeAspect="1"/>
          </p:cNvPicPr>
          <p:nvPr/>
        </p:nvPicPr>
        <p:blipFill>
          <a:blip r:embed="rId3"/>
          <a:stretch>
            <a:fillRect/>
          </a:stretch>
        </p:blipFill>
        <p:spPr>
          <a:xfrm>
            <a:off x="1426421" y="1200150"/>
            <a:ext cx="9339158" cy="4800014"/>
          </a:xfrm>
          <a:prstGeom prst="rect">
            <a:avLst/>
          </a:prstGeom>
        </p:spPr>
      </p:pic>
    </p:spTree>
    <p:extLst>
      <p:ext uri="{BB962C8B-B14F-4D97-AF65-F5344CB8AC3E}">
        <p14:creationId xmlns:p14="http://schemas.microsoft.com/office/powerpoint/2010/main" val="243033624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053-5D88-47DD-9DF7-40863A140EBB}"/>
              </a:ext>
            </a:extLst>
          </p:cNvPr>
          <p:cNvSpPr>
            <a:spLocks noGrp="1"/>
          </p:cNvSpPr>
          <p:nvPr>
            <p:ph type="title"/>
          </p:nvPr>
        </p:nvSpPr>
        <p:spPr>
          <a:xfrm>
            <a:off x="609600" y="197152"/>
            <a:ext cx="10972800" cy="1325563"/>
          </a:xfrm>
        </p:spPr>
        <p:txBody>
          <a:bodyPr/>
          <a:lstStyle/>
          <a:p>
            <a:r>
              <a:rPr lang="en-US" dirty="0"/>
              <a:t>Discussion</a:t>
            </a:r>
          </a:p>
        </p:txBody>
      </p:sp>
      <p:pic>
        <p:nvPicPr>
          <p:cNvPr id="6" name="Picture 2" descr="Students&amp;#39; Speak: Group Discussion Assessment Parameters">
            <a:extLst>
              <a:ext uri="{FF2B5EF4-FFF2-40B4-BE49-F238E27FC236}">
                <a16:creationId xmlns:a16="http://schemas.microsoft.com/office/drawing/2014/main" id="{A77E7DEA-BA08-41EA-A6EB-FCA258029F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00" b="21732"/>
          <a:stretch/>
        </p:blipFill>
        <p:spPr bwMode="auto">
          <a:xfrm>
            <a:off x="2290762" y="1379840"/>
            <a:ext cx="7610476" cy="428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5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F14CD8-6958-40CE-8B93-A51582709A5D}"/>
              </a:ext>
            </a:extLst>
          </p:cNvPr>
          <p:cNvGraphicFramePr>
            <a:graphicFrameLocks noGrp="1"/>
          </p:cNvGraphicFramePr>
          <p:nvPr>
            <p:ph idx="1"/>
            <p:extLst>
              <p:ext uri="{D42A27DB-BD31-4B8C-83A1-F6EECF244321}">
                <p14:modId xmlns:p14="http://schemas.microsoft.com/office/powerpoint/2010/main" val="339942691"/>
              </p:ext>
            </p:extLst>
          </p:nvPr>
        </p:nvGraphicFramePr>
        <p:xfrm>
          <a:off x="419820" y="1401763"/>
          <a:ext cx="8141005" cy="4575846"/>
        </p:xfrm>
        <a:graphic>
          <a:graphicData uri="http://schemas.openxmlformats.org/drawingml/2006/table">
            <a:tbl>
              <a:tblPr>
                <a:tableStyleId>{69CF1AB2-1976-4502-BF36-3FF5EA218861}</a:tableStyleId>
              </a:tblPr>
              <a:tblGrid>
                <a:gridCol w="1264622">
                  <a:extLst>
                    <a:ext uri="{9D8B030D-6E8A-4147-A177-3AD203B41FA5}">
                      <a16:colId xmlns:a16="http://schemas.microsoft.com/office/drawing/2014/main" val="4182522124"/>
                    </a:ext>
                  </a:extLst>
                </a:gridCol>
                <a:gridCol w="2555591">
                  <a:extLst>
                    <a:ext uri="{9D8B030D-6E8A-4147-A177-3AD203B41FA5}">
                      <a16:colId xmlns:a16="http://schemas.microsoft.com/office/drawing/2014/main" val="4035902598"/>
                    </a:ext>
                  </a:extLst>
                </a:gridCol>
                <a:gridCol w="1264622">
                  <a:extLst>
                    <a:ext uri="{9D8B030D-6E8A-4147-A177-3AD203B41FA5}">
                      <a16:colId xmlns:a16="http://schemas.microsoft.com/office/drawing/2014/main" val="1402008000"/>
                    </a:ext>
                  </a:extLst>
                </a:gridCol>
                <a:gridCol w="1264622">
                  <a:extLst>
                    <a:ext uri="{9D8B030D-6E8A-4147-A177-3AD203B41FA5}">
                      <a16:colId xmlns:a16="http://schemas.microsoft.com/office/drawing/2014/main" val="1893414777"/>
                    </a:ext>
                  </a:extLst>
                </a:gridCol>
                <a:gridCol w="1791548">
                  <a:extLst>
                    <a:ext uri="{9D8B030D-6E8A-4147-A177-3AD203B41FA5}">
                      <a16:colId xmlns:a16="http://schemas.microsoft.com/office/drawing/2014/main" val="4054514757"/>
                    </a:ext>
                  </a:extLst>
                </a:gridCol>
              </a:tblGrid>
              <a:tr h="514172">
                <a:tc>
                  <a:txBody>
                    <a:bodyPr/>
                    <a:lstStyle/>
                    <a:p>
                      <a:pPr algn="ctr" fontAlgn="b"/>
                      <a:r>
                        <a:rPr lang="en-US" sz="1400" b="1" u="none" strike="noStrike" dirty="0">
                          <a:effectLst/>
                        </a:rPr>
                        <a:t>Urban/Rural</a:t>
                      </a:r>
                      <a:endParaRPr lang="en-US" sz="1400" b="1"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b="1" u="none" strike="noStrike" dirty="0">
                          <a:effectLst/>
                        </a:rPr>
                        <a:t>Functional Class</a:t>
                      </a:r>
                      <a:endParaRPr lang="en-US" sz="1400" b="1"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b="1" u="none" strike="noStrike" dirty="0">
                          <a:effectLst/>
                        </a:rPr>
                        <a:t>Truck Percent</a:t>
                      </a:r>
                      <a:endParaRPr lang="en-US" sz="1400" b="1"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b="1" u="none" strike="noStrike" dirty="0">
                          <a:effectLst/>
                        </a:rPr>
                        <a:t>AADT</a:t>
                      </a:r>
                      <a:endParaRPr lang="en-US" sz="1400" b="1"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b="1" u="none" strike="noStrike" dirty="0">
                          <a:effectLst/>
                        </a:rPr>
                        <a:t>WIM Station</a:t>
                      </a:r>
                      <a:endParaRPr lang="en-US" sz="1400" b="1" i="0" u="none" strike="noStrike" dirty="0">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1268844787"/>
                  </a:ext>
                </a:extLst>
              </a:tr>
              <a:tr h="238922">
                <a:tc>
                  <a:txBody>
                    <a:bodyPr/>
                    <a:lstStyle/>
                    <a:p>
                      <a:pPr algn="ctr" fontAlgn="b"/>
                      <a:r>
                        <a:rPr lang="en-US" sz="1400" u="none" strike="noStrike" dirty="0">
                          <a:effectLst/>
                        </a:rPr>
                        <a:t>Urban</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Principal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2.76</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28039</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#1</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2258892348"/>
                  </a:ext>
                </a:extLst>
              </a:tr>
              <a:tr h="238922">
                <a:tc>
                  <a:txBody>
                    <a:bodyPr/>
                    <a:lstStyle/>
                    <a:p>
                      <a:pPr algn="ctr" fontAlgn="b"/>
                      <a:r>
                        <a:rPr lang="en-US" sz="1400" u="none" strike="noStrike" dirty="0">
                          <a:effectLst/>
                        </a:rPr>
                        <a:t>Urban</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Principal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3.24</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13046</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#2</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851139249"/>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Minor Arterial</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8.42</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10154</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#3</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704018316"/>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Minor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10.7</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2080</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#4</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053251194"/>
                  </a:ext>
                </a:extLst>
              </a:tr>
              <a:tr h="238922">
                <a:tc>
                  <a:txBody>
                    <a:bodyPr/>
                    <a:lstStyle/>
                    <a:p>
                      <a:pPr algn="ctr" fontAlgn="b"/>
                      <a:r>
                        <a:rPr lang="en-US" sz="1400" u="none" strike="noStrike">
                          <a:effectLst/>
                        </a:rPr>
                        <a:t>Urban</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Principal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11.09</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5002</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#5</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814712861"/>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Minor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11.21</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2080</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#6</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73071611"/>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Minor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11.36</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5000</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 Station #7</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859682012"/>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Minor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12.64</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4393</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#8</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925459834"/>
                  </a:ext>
                </a:extLst>
              </a:tr>
              <a:tr h="238922">
                <a:tc>
                  <a:txBody>
                    <a:bodyPr/>
                    <a:lstStyle/>
                    <a:p>
                      <a:pPr algn="ctr" fontAlgn="b"/>
                      <a:r>
                        <a:rPr lang="en-US" sz="1400" u="none" strike="noStrike">
                          <a:effectLst/>
                        </a:rPr>
                        <a:t>Urban</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Interstate/Freeway</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13.33</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76603</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#9</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1263190880"/>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Principal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19.25</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10652</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#10</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052971695"/>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Interstate/Freeway</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22.51</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10301</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Station #11</a:t>
                      </a:r>
                      <a:endParaRPr lang="en-US" sz="1400" b="0" i="0" u="none" strike="noStrike">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564616470"/>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Interstate/Freeway</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23.04</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14500</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Station #12</a:t>
                      </a:r>
                      <a:endParaRPr lang="en-US" sz="1400" b="0" i="0" u="none" strike="noStrike" dirty="0">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4136075328"/>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Interstate/Freeway</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24.2</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17614</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Station #13</a:t>
                      </a:r>
                      <a:endParaRPr lang="en-US" sz="1400" b="0" i="0" u="none" strike="noStrike" dirty="0">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101274298"/>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Interstate/Freeway</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25.51</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54668</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Station #14</a:t>
                      </a:r>
                      <a:endParaRPr lang="en-US" sz="1400" b="0" i="0" u="none" strike="noStrike" dirty="0">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2687297600"/>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Interstate/Freeway</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25.55</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56016</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Station #15</a:t>
                      </a:r>
                      <a:endParaRPr lang="en-US" sz="1400" b="0" i="0" u="none" strike="noStrike" dirty="0">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2430347912"/>
                  </a:ext>
                </a:extLst>
              </a:tr>
              <a:tr h="238922">
                <a:tc>
                  <a:txBody>
                    <a:bodyPr/>
                    <a:lstStyle/>
                    <a:p>
                      <a:pPr algn="ctr" fontAlgn="b"/>
                      <a:r>
                        <a:rPr lang="en-US" sz="1400" u="none" strike="noStrike">
                          <a:effectLst/>
                        </a:rPr>
                        <a:t>Rural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Principal Arterial</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26.53</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8902</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Station #16</a:t>
                      </a:r>
                      <a:endParaRPr lang="en-US" sz="1400" b="0" i="0" u="none" strike="noStrike" dirty="0">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448401095"/>
                  </a:ext>
                </a:extLst>
              </a:tr>
              <a:tr h="238922">
                <a:tc>
                  <a:txBody>
                    <a:bodyPr/>
                    <a:lstStyle/>
                    <a:p>
                      <a:pPr algn="ctr" fontAlgn="b"/>
                      <a:r>
                        <a:rPr lang="en-US" sz="1400" u="none" strike="noStrike">
                          <a:effectLst/>
                        </a:rPr>
                        <a:t>Urban</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Interstate/Freeway</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a:effectLst/>
                        </a:rPr>
                        <a:t>30.17</a:t>
                      </a:r>
                      <a:endParaRPr lang="en-US" sz="1400" b="0" i="0" u="none" strike="noStrike">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29096</a:t>
                      </a:r>
                      <a:endParaRPr lang="en-US" sz="1400" b="0" i="0" u="none" strike="noStrike" dirty="0">
                        <a:solidFill>
                          <a:srgbClr val="000000"/>
                        </a:solidFill>
                        <a:effectLst/>
                        <a:latin typeface="Calibri" panose="020F0502020204030204" pitchFamily="34" charset="0"/>
                      </a:endParaRPr>
                    </a:p>
                  </a:txBody>
                  <a:tcPr marL="9288" marR="9288" marT="9288" marB="0" anchor="ctr"/>
                </a:tc>
                <a:tc>
                  <a:txBody>
                    <a:bodyPr/>
                    <a:lstStyle/>
                    <a:p>
                      <a:pPr algn="ctr" fontAlgn="b"/>
                      <a:r>
                        <a:rPr lang="en-US" sz="1400" u="none" strike="noStrike" dirty="0">
                          <a:effectLst/>
                        </a:rPr>
                        <a:t>Station #17</a:t>
                      </a:r>
                      <a:endParaRPr lang="en-US" sz="1400" b="0" i="0" u="none" strike="noStrike" dirty="0">
                        <a:solidFill>
                          <a:srgbClr val="000000"/>
                        </a:solidFill>
                        <a:effectLst/>
                        <a:latin typeface="Calibri" panose="020F0502020204030204" pitchFamily="34" charset="0"/>
                      </a:endParaRPr>
                    </a:p>
                  </a:txBody>
                  <a:tcPr marL="9288" marR="9288" marT="9288" marB="0" anchor="ctr"/>
                </a:tc>
                <a:extLst>
                  <a:ext uri="{0D108BD9-81ED-4DB2-BD59-A6C34878D82A}">
                    <a16:rowId xmlns:a16="http://schemas.microsoft.com/office/drawing/2014/main" val="3943628852"/>
                  </a:ext>
                </a:extLst>
              </a:tr>
            </a:tbl>
          </a:graphicData>
        </a:graphic>
      </p:graphicFrame>
      <p:graphicFrame>
        <p:nvGraphicFramePr>
          <p:cNvPr id="5" name="Content Placeholder 3">
            <a:extLst>
              <a:ext uri="{FF2B5EF4-FFF2-40B4-BE49-F238E27FC236}">
                <a16:creationId xmlns:a16="http://schemas.microsoft.com/office/drawing/2014/main" id="{9747EB93-1471-4872-86E4-1E27A7C54435}"/>
              </a:ext>
            </a:extLst>
          </p:cNvPr>
          <p:cNvGraphicFramePr>
            <a:graphicFrameLocks/>
          </p:cNvGraphicFramePr>
          <p:nvPr>
            <p:extLst>
              <p:ext uri="{D42A27DB-BD31-4B8C-83A1-F6EECF244321}">
                <p14:modId xmlns:p14="http://schemas.microsoft.com/office/powerpoint/2010/main" val="3713502532"/>
              </p:ext>
            </p:extLst>
          </p:nvPr>
        </p:nvGraphicFramePr>
        <p:xfrm>
          <a:off x="8956590" y="1401763"/>
          <a:ext cx="2815590" cy="3226328"/>
        </p:xfrm>
        <a:graphic>
          <a:graphicData uri="http://schemas.openxmlformats.org/drawingml/2006/table">
            <a:tbl>
              <a:tblPr>
                <a:tableStyleId>{69CF1AB2-1976-4502-BF36-3FF5EA218861}</a:tableStyleId>
              </a:tblPr>
              <a:tblGrid>
                <a:gridCol w="1312862">
                  <a:extLst>
                    <a:ext uri="{9D8B030D-6E8A-4147-A177-3AD203B41FA5}">
                      <a16:colId xmlns:a16="http://schemas.microsoft.com/office/drawing/2014/main" val="3135684102"/>
                    </a:ext>
                  </a:extLst>
                </a:gridCol>
                <a:gridCol w="1502728">
                  <a:extLst>
                    <a:ext uri="{9D8B030D-6E8A-4147-A177-3AD203B41FA5}">
                      <a16:colId xmlns:a16="http://schemas.microsoft.com/office/drawing/2014/main" val="946293636"/>
                    </a:ext>
                  </a:extLst>
                </a:gridCol>
              </a:tblGrid>
              <a:tr h="530008">
                <a:tc>
                  <a:txBody>
                    <a:bodyPr/>
                    <a:lstStyle/>
                    <a:p>
                      <a:pPr algn="ctr" fontAlgn="b"/>
                      <a:r>
                        <a:rPr lang="en-US" sz="1400" b="1" i="0" u="none" strike="noStrike" dirty="0">
                          <a:effectLst/>
                        </a:rPr>
                        <a:t>Functional Class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i="0" u="none" strike="noStrike" dirty="0">
                          <a:effectLst/>
                        </a:rPr>
                        <a:t>Number of WIM Stations</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4906124"/>
                  </a:ext>
                </a:extLst>
              </a:tr>
              <a:tr h="269632">
                <a:tc>
                  <a:txBody>
                    <a:bodyPr/>
                    <a:lstStyle/>
                    <a:p>
                      <a:pPr algn="ctr" fontAlgn="b"/>
                      <a:r>
                        <a:rPr lang="en-US" sz="1400" b="1" u="none" strike="noStrike" dirty="0">
                          <a:effectLst/>
                        </a:rPr>
                        <a:t>Interstate</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7</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00189938"/>
                  </a:ext>
                </a:extLst>
              </a:tr>
              <a:tr h="269632">
                <a:tc>
                  <a:txBody>
                    <a:bodyPr/>
                    <a:lstStyle/>
                    <a:p>
                      <a:pPr algn="ctr" fontAlgn="b"/>
                      <a:r>
                        <a:rPr lang="en-US" sz="1200" u="none" strike="noStrike" dirty="0">
                          <a:effectLst/>
                        </a:rPr>
                        <a:t>Rural</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858009844"/>
                  </a:ext>
                </a:extLst>
              </a:tr>
              <a:tr h="269632">
                <a:tc>
                  <a:txBody>
                    <a:bodyPr/>
                    <a:lstStyle/>
                    <a:p>
                      <a:pPr algn="ctr" fontAlgn="b"/>
                      <a:r>
                        <a:rPr lang="en-US" sz="1200" u="none" strike="noStrike" dirty="0">
                          <a:effectLst/>
                        </a:rPr>
                        <a:t>Urban</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065409779"/>
                  </a:ext>
                </a:extLst>
              </a:tr>
              <a:tr h="269632">
                <a:tc>
                  <a:txBody>
                    <a:bodyPr/>
                    <a:lstStyle/>
                    <a:p>
                      <a:pPr algn="ctr" fontAlgn="b"/>
                      <a:r>
                        <a:rPr lang="en-US" sz="1400" b="1" u="none" strike="noStrike" dirty="0">
                          <a:effectLst/>
                        </a:rPr>
                        <a:t>Minor Arterial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53389724"/>
                  </a:ext>
                </a:extLst>
              </a:tr>
              <a:tr h="269632">
                <a:tc>
                  <a:txBody>
                    <a:bodyPr/>
                    <a:lstStyle/>
                    <a:p>
                      <a:pPr algn="ctr" fontAlgn="b"/>
                      <a:r>
                        <a:rPr lang="en-US" sz="1200" u="none" strike="noStrike" dirty="0">
                          <a:effectLst/>
                        </a:rPr>
                        <a:t>Rural</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07786951"/>
                  </a:ext>
                </a:extLst>
              </a:tr>
              <a:tr h="269632">
                <a:tc>
                  <a:txBody>
                    <a:bodyPr/>
                    <a:lstStyle/>
                    <a:p>
                      <a:pPr algn="ctr" fontAlgn="b"/>
                      <a:r>
                        <a:rPr lang="en-US" sz="1200" u="none" strike="noStrike">
                          <a:effectLst/>
                        </a:rPr>
                        <a:t>Urban</a:t>
                      </a:r>
                      <a:endParaRPr lang="en-US" sz="12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388084217"/>
                  </a:ext>
                </a:extLst>
              </a:tr>
              <a:tr h="269632">
                <a:tc>
                  <a:txBody>
                    <a:bodyPr/>
                    <a:lstStyle/>
                    <a:p>
                      <a:pPr algn="ctr" fontAlgn="b"/>
                      <a:r>
                        <a:rPr lang="en-US" sz="1400" b="1" u="none" strike="noStrike" dirty="0">
                          <a:effectLst/>
                        </a:rPr>
                        <a:t>Principal Arterial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48908854"/>
                  </a:ext>
                </a:extLst>
              </a:tr>
              <a:tr h="269632">
                <a:tc>
                  <a:txBody>
                    <a:bodyPr/>
                    <a:lstStyle/>
                    <a:p>
                      <a:pPr algn="ctr" fontAlgn="b"/>
                      <a:r>
                        <a:rPr lang="en-US" sz="1200" u="none" strike="noStrike" dirty="0">
                          <a:effectLst/>
                        </a:rPr>
                        <a:t>Rural</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557748550"/>
                  </a:ext>
                </a:extLst>
              </a:tr>
              <a:tr h="269632">
                <a:tc>
                  <a:txBody>
                    <a:bodyPr/>
                    <a:lstStyle/>
                    <a:p>
                      <a:pPr algn="ctr" fontAlgn="b"/>
                      <a:r>
                        <a:rPr lang="en-US" sz="1200" u="none" strike="noStrike">
                          <a:effectLst/>
                        </a:rPr>
                        <a:t>Urban</a:t>
                      </a:r>
                      <a:endParaRPr lang="en-US" sz="12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60269944"/>
                  </a:ext>
                </a:extLst>
              </a:tr>
              <a:tr h="269632">
                <a:tc>
                  <a:txBody>
                    <a:bodyPr/>
                    <a:lstStyle/>
                    <a:p>
                      <a:pPr algn="ctr" fontAlgn="b"/>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17</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08614570"/>
                  </a:ext>
                </a:extLst>
              </a:tr>
            </a:tbl>
          </a:graphicData>
        </a:graphic>
      </p:graphicFrame>
      <p:sp>
        <p:nvSpPr>
          <p:cNvPr id="6" name="Title 1">
            <a:extLst>
              <a:ext uri="{FF2B5EF4-FFF2-40B4-BE49-F238E27FC236}">
                <a16:creationId xmlns:a16="http://schemas.microsoft.com/office/drawing/2014/main" id="{488A8928-EE31-9C45-072D-3D18205C0090}"/>
              </a:ext>
            </a:extLst>
          </p:cNvPr>
          <p:cNvSpPr txBox="1">
            <a:spLocks/>
          </p:cNvSpPr>
          <p:nvPr/>
        </p:nvSpPr>
        <p:spPr>
          <a:xfrm>
            <a:off x="609600" y="76200"/>
            <a:ext cx="109728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Weigh-in-Motion (WIM) Sites</a:t>
            </a:r>
          </a:p>
        </p:txBody>
      </p:sp>
      <p:pic>
        <p:nvPicPr>
          <p:cNvPr id="7" name="Picture 6">
            <a:extLst>
              <a:ext uri="{FF2B5EF4-FFF2-40B4-BE49-F238E27FC236}">
                <a16:creationId xmlns:a16="http://schemas.microsoft.com/office/drawing/2014/main" id="{5787427B-0351-A88F-4F0D-5E97A7BBE974}"/>
              </a:ext>
            </a:extLst>
          </p:cNvPr>
          <p:cNvPicPr>
            <a:picLocks noChangeAspect="1"/>
          </p:cNvPicPr>
          <p:nvPr/>
        </p:nvPicPr>
        <p:blipFill>
          <a:blip r:embed="rId3"/>
          <a:stretch>
            <a:fillRect/>
          </a:stretch>
        </p:blipFill>
        <p:spPr>
          <a:xfrm>
            <a:off x="9070890" y="4891998"/>
            <a:ext cx="895475" cy="1038370"/>
          </a:xfrm>
          <a:prstGeom prst="rect">
            <a:avLst/>
          </a:prstGeom>
        </p:spPr>
      </p:pic>
    </p:spTree>
    <p:extLst>
      <p:ext uri="{BB962C8B-B14F-4D97-AF65-F5344CB8AC3E}">
        <p14:creationId xmlns:p14="http://schemas.microsoft.com/office/powerpoint/2010/main" val="12932201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8A8928-EE31-9C45-072D-3D18205C0090}"/>
              </a:ext>
            </a:extLst>
          </p:cNvPr>
          <p:cNvSpPr txBox="1">
            <a:spLocks/>
          </p:cNvSpPr>
          <p:nvPr/>
        </p:nvSpPr>
        <p:spPr>
          <a:xfrm>
            <a:off x="609600" y="76200"/>
            <a:ext cx="109728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Weigh-in-Motion (WIM) Sites</a:t>
            </a:r>
          </a:p>
        </p:txBody>
      </p:sp>
      <p:grpSp>
        <p:nvGrpSpPr>
          <p:cNvPr id="9" name="Group 8">
            <a:extLst>
              <a:ext uri="{FF2B5EF4-FFF2-40B4-BE49-F238E27FC236}">
                <a16:creationId xmlns:a16="http://schemas.microsoft.com/office/drawing/2014/main" id="{B25BB06C-4082-2F65-0828-B2A68A8AE0D6}"/>
              </a:ext>
            </a:extLst>
          </p:cNvPr>
          <p:cNvGrpSpPr/>
          <p:nvPr/>
        </p:nvGrpSpPr>
        <p:grpSpPr>
          <a:xfrm>
            <a:off x="2121346" y="1227099"/>
            <a:ext cx="8107784" cy="4802226"/>
            <a:chOff x="1606996" y="1236624"/>
            <a:chExt cx="8107784" cy="4802226"/>
          </a:xfrm>
        </p:grpSpPr>
        <p:graphicFrame>
          <p:nvGraphicFramePr>
            <p:cNvPr id="5" name="Content Placeholder 3">
              <a:extLst>
                <a:ext uri="{FF2B5EF4-FFF2-40B4-BE49-F238E27FC236}">
                  <a16:creationId xmlns:a16="http://schemas.microsoft.com/office/drawing/2014/main" id="{9747EB93-1471-4872-86E4-1E27A7C54435}"/>
                </a:ext>
              </a:extLst>
            </p:cNvPr>
            <p:cNvGraphicFramePr>
              <a:graphicFrameLocks/>
            </p:cNvGraphicFramePr>
            <p:nvPr>
              <p:extLst>
                <p:ext uri="{D42A27DB-BD31-4B8C-83A1-F6EECF244321}">
                  <p14:modId xmlns:p14="http://schemas.microsoft.com/office/powerpoint/2010/main" val="1385520576"/>
                </p:ext>
              </p:extLst>
            </p:nvPr>
          </p:nvGraphicFramePr>
          <p:xfrm>
            <a:off x="6899190" y="1236624"/>
            <a:ext cx="2815590" cy="3226328"/>
          </p:xfrm>
          <a:graphic>
            <a:graphicData uri="http://schemas.openxmlformats.org/drawingml/2006/table">
              <a:tbl>
                <a:tblPr>
                  <a:tableStyleId>{69CF1AB2-1976-4502-BF36-3FF5EA218861}</a:tableStyleId>
                </a:tblPr>
                <a:tblGrid>
                  <a:gridCol w="1312862">
                    <a:extLst>
                      <a:ext uri="{9D8B030D-6E8A-4147-A177-3AD203B41FA5}">
                        <a16:colId xmlns:a16="http://schemas.microsoft.com/office/drawing/2014/main" val="3135684102"/>
                      </a:ext>
                    </a:extLst>
                  </a:gridCol>
                  <a:gridCol w="1502728">
                    <a:extLst>
                      <a:ext uri="{9D8B030D-6E8A-4147-A177-3AD203B41FA5}">
                        <a16:colId xmlns:a16="http://schemas.microsoft.com/office/drawing/2014/main" val="946293636"/>
                      </a:ext>
                    </a:extLst>
                  </a:gridCol>
                </a:tblGrid>
                <a:tr h="530008">
                  <a:tc>
                    <a:txBody>
                      <a:bodyPr/>
                      <a:lstStyle/>
                      <a:p>
                        <a:pPr algn="ctr" fontAlgn="b"/>
                        <a:r>
                          <a:rPr lang="en-US" sz="1400" b="1" i="0" u="none" strike="noStrike" dirty="0">
                            <a:effectLst/>
                          </a:rPr>
                          <a:t>Functional Class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i="0" u="none" strike="noStrike" dirty="0">
                            <a:effectLst/>
                          </a:rPr>
                          <a:t>Number of WIM Stations</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4906124"/>
                    </a:ext>
                  </a:extLst>
                </a:tr>
                <a:tr h="269632">
                  <a:tc>
                    <a:txBody>
                      <a:bodyPr/>
                      <a:lstStyle/>
                      <a:p>
                        <a:pPr algn="ctr" fontAlgn="b"/>
                        <a:r>
                          <a:rPr lang="en-US" sz="1400" b="1" u="none" strike="noStrike" dirty="0">
                            <a:effectLst/>
                          </a:rPr>
                          <a:t>Interstate</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7</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00189938"/>
                    </a:ext>
                  </a:extLst>
                </a:tr>
                <a:tr h="269632">
                  <a:tc>
                    <a:txBody>
                      <a:bodyPr/>
                      <a:lstStyle/>
                      <a:p>
                        <a:pPr algn="ctr" fontAlgn="b"/>
                        <a:r>
                          <a:rPr lang="en-US" sz="1200" u="none" strike="noStrike" dirty="0">
                            <a:effectLst/>
                          </a:rPr>
                          <a:t>Rural</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858009844"/>
                    </a:ext>
                  </a:extLst>
                </a:tr>
                <a:tr h="269632">
                  <a:tc>
                    <a:txBody>
                      <a:bodyPr/>
                      <a:lstStyle/>
                      <a:p>
                        <a:pPr algn="ctr" fontAlgn="b"/>
                        <a:r>
                          <a:rPr lang="en-US" sz="1200" u="none" strike="noStrike" dirty="0">
                            <a:effectLst/>
                          </a:rPr>
                          <a:t>Urban</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065409779"/>
                    </a:ext>
                  </a:extLst>
                </a:tr>
                <a:tr h="269632">
                  <a:tc>
                    <a:txBody>
                      <a:bodyPr/>
                      <a:lstStyle/>
                      <a:p>
                        <a:pPr algn="ctr" fontAlgn="b"/>
                        <a:r>
                          <a:rPr lang="en-US" sz="1400" b="1" u="none" strike="noStrike" dirty="0">
                            <a:effectLst/>
                          </a:rPr>
                          <a:t>Minor Arterial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53389724"/>
                    </a:ext>
                  </a:extLst>
                </a:tr>
                <a:tr h="269632">
                  <a:tc>
                    <a:txBody>
                      <a:bodyPr/>
                      <a:lstStyle/>
                      <a:p>
                        <a:pPr algn="ctr" fontAlgn="b"/>
                        <a:r>
                          <a:rPr lang="en-US" sz="1200" u="none" strike="noStrike" dirty="0">
                            <a:effectLst/>
                          </a:rPr>
                          <a:t>Rural</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07786951"/>
                    </a:ext>
                  </a:extLst>
                </a:tr>
                <a:tr h="269632">
                  <a:tc>
                    <a:txBody>
                      <a:bodyPr/>
                      <a:lstStyle/>
                      <a:p>
                        <a:pPr algn="ctr" fontAlgn="b"/>
                        <a:r>
                          <a:rPr lang="en-US" sz="1200" u="none" strike="noStrike">
                            <a:effectLst/>
                          </a:rPr>
                          <a:t>Urban</a:t>
                        </a:r>
                        <a:endParaRPr lang="en-US" sz="12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388084217"/>
                    </a:ext>
                  </a:extLst>
                </a:tr>
                <a:tr h="269632">
                  <a:tc>
                    <a:txBody>
                      <a:bodyPr/>
                      <a:lstStyle/>
                      <a:p>
                        <a:pPr algn="ctr" fontAlgn="b"/>
                        <a:r>
                          <a:rPr lang="en-US" sz="1400" b="1" u="none" strike="noStrike" dirty="0">
                            <a:effectLst/>
                          </a:rPr>
                          <a:t>Principal Arterial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48908854"/>
                    </a:ext>
                  </a:extLst>
                </a:tr>
                <a:tr h="269632">
                  <a:tc>
                    <a:txBody>
                      <a:bodyPr/>
                      <a:lstStyle/>
                      <a:p>
                        <a:pPr algn="ctr" fontAlgn="b"/>
                        <a:r>
                          <a:rPr lang="en-US" sz="1200" u="none" strike="noStrike" dirty="0">
                            <a:effectLst/>
                          </a:rPr>
                          <a:t>Rural</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557748550"/>
                    </a:ext>
                  </a:extLst>
                </a:tr>
                <a:tr h="269632">
                  <a:tc>
                    <a:txBody>
                      <a:bodyPr/>
                      <a:lstStyle/>
                      <a:p>
                        <a:pPr algn="ctr" fontAlgn="b"/>
                        <a:r>
                          <a:rPr lang="en-US" sz="1200" u="none" strike="noStrike">
                            <a:effectLst/>
                          </a:rPr>
                          <a:t>Urban</a:t>
                        </a:r>
                        <a:endParaRPr lang="en-US" sz="12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460269944"/>
                    </a:ext>
                  </a:extLst>
                </a:tr>
                <a:tr h="269632">
                  <a:tc>
                    <a:txBody>
                      <a:bodyPr/>
                      <a:lstStyle/>
                      <a:p>
                        <a:pPr algn="ctr" fontAlgn="b"/>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17</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08614570"/>
                    </a:ext>
                  </a:extLst>
                </a:tr>
              </a:tbl>
            </a:graphicData>
          </a:graphic>
        </p:graphicFrame>
        <p:pic>
          <p:nvPicPr>
            <p:cNvPr id="8" name="Picture 7">
              <a:extLst>
                <a:ext uri="{FF2B5EF4-FFF2-40B4-BE49-F238E27FC236}">
                  <a16:creationId xmlns:a16="http://schemas.microsoft.com/office/drawing/2014/main" id="{310381CC-183D-7070-67FB-E843BE765E76}"/>
                </a:ext>
              </a:extLst>
            </p:cNvPr>
            <p:cNvPicPr>
              <a:picLocks noChangeAspect="1"/>
            </p:cNvPicPr>
            <p:nvPr/>
          </p:nvPicPr>
          <p:blipFill rotWithShape="1">
            <a:blip r:embed="rId3"/>
            <a:srcRect l="2756" t="1898" r="4299"/>
            <a:stretch/>
          </p:blipFill>
          <p:spPr>
            <a:xfrm>
              <a:off x="1606996" y="1236624"/>
              <a:ext cx="4895130" cy="4802226"/>
            </a:xfrm>
            <a:prstGeom prst="rect">
              <a:avLst/>
            </a:prstGeom>
          </p:spPr>
        </p:pic>
      </p:grpSp>
      <p:pic>
        <p:nvPicPr>
          <p:cNvPr id="12" name="Picture 11">
            <a:extLst>
              <a:ext uri="{FF2B5EF4-FFF2-40B4-BE49-F238E27FC236}">
                <a16:creationId xmlns:a16="http://schemas.microsoft.com/office/drawing/2014/main" id="{C610D2EC-B3EE-83D2-9474-D76AB9B3FB55}"/>
              </a:ext>
            </a:extLst>
          </p:cNvPr>
          <p:cNvPicPr>
            <a:picLocks noChangeAspect="1"/>
          </p:cNvPicPr>
          <p:nvPr/>
        </p:nvPicPr>
        <p:blipFill rotWithShape="1">
          <a:blip r:embed="rId4"/>
          <a:srcRect l="16292"/>
          <a:stretch/>
        </p:blipFill>
        <p:spPr>
          <a:xfrm>
            <a:off x="5677356" y="1304886"/>
            <a:ext cx="1268043" cy="1038263"/>
          </a:xfrm>
          <a:prstGeom prst="rect">
            <a:avLst/>
          </a:prstGeom>
        </p:spPr>
      </p:pic>
    </p:spTree>
    <p:extLst>
      <p:ext uri="{BB962C8B-B14F-4D97-AF65-F5344CB8AC3E}">
        <p14:creationId xmlns:p14="http://schemas.microsoft.com/office/powerpoint/2010/main" val="125562262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065D38-6EE5-404E-B322-FED1ECB8E7FD}"/>
              </a:ext>
            </a:extLst>
          </p:cNvPr>
          <p:cNvSpPr>
            <a:spLocks noGrp="1"/>
          </p:cNvSpPr>
          <p:nvPr>
            <p:ph idx="1"/>
          </p:nvPr>
        </p:nvSpPr>
        <p:spPr>
          <a:xfrm>
            <a:off x="594361" y="1489587"/>
            <a:ext cx="6240682" cy="4444181"/>
          </a:xfrm>
        </p:spPr>
        <p:txBody>
          <a:bodyPr/>
          <a:lstStyle/>
          <a:p>
            <a:pPr>
              <a:lnSpc>
                <a:spcPct val="100000"/>
              </a:lnSpc>
            </a:pPr>
            <a:r>
              <a:rPr lang="en-US" sz="2400" dirty="0">
                <a:latin typeface="Times New Roman" panose="02020603050405020304" pitchFamily="18" charset="0"/>
                <a:cs typeface="Times New Roman" panose="02020603050405020304" pitchFamily="18" charset="0"/>
              </a:rPr>
              <a:t>LDA: A method used in statistics to find a linear combination of features that characterizes or </a:t>
            </a:r>
            <a:r>
              <a:rPr lang="en-US" sz="2400" b="1" u="sng" dirty="0">
                <a:latin typeface="Times New Roman" panose="02020603050405020304" pitchFamily="18" charset="0"/>
                <a:cs typeface="Times New Roman" panose="02020603050405020304" pitchFamily="18" charset="0"/>
              </a:rPr>
              <a:t>separates</a:t>
            </a:r>
            <a:r>
              <a:rPr lang="en-US" sz="2400" dirty="0">
                <a:latin typeface="Times New Roman" panose="02020603050405020304" pitchFamily="18" charset="0"/>
                <a:cs typeface="Times New Roman" panose="02020603050405020304" pitchFamily="18" charset="0"/>
              </a:rPr>
              <a:t> two or more </a:t>
            </a:r>
            <a:r>
              <a:rPr lang="en-US" sz="2400" b="1" u="sng" dirty="0">
                <a:latin typeface="Times New Roman" panose="02020603050405020304" pitchFamily="18" charset="0"/>
                <a:cs typeface="Times New Roman" panose="02020603050405020304" pitchFamily="18" charset="0"/>
              </a:rPr>
              <a:t>classes</a:t>
            </a:r>
            <a:r>
              <a:rPr lang="en-US" sz="2400" dirty="0">
                <a:latin typeface="Times New Roman" panose="02020603050405020304" pitchFamily="18" charset="0"/>
                <a:cs typeface="Times New Roman" panose="02020603050405020304" pitchFamily="18" charset="0"/>
              </a:rPr>
              <a:t> of objects or events. The resulting combination may be used as a linear classifier.</a:t>
            </a:r>
          </a:p>
          <a:p>
            <a:pPr>
              <a:lnSpc>
                <a:spcPct val="100000"/>
              </a:lnSpc>
            </a:pPr>
            <a:endParaRPr lang="en-US" sz="2400" dirty="0">
              <a:latin typeface="Times New Roman" panose="02020603050405020304" pitchFamily="18" charset="0"/>
              <a:cs typeface="Times New Roman" panose="02020603050405020304" pitchFamily="18" charset="0"/>
            </a:endParaRPr>
          </a:p>
          <a:p>
            <a:pPr marL="225425" indent="-225425">
              <a:lnSpc>
                <a:spcPct val="100000"/>
              </a:lnSpc>
              <a:buFont typeface="Arial" panose="020B0604020202020204" pitchFamily="34" charset="0"/>
              <a:buChar char="•"/>
            </a:pPr>
            <a:r>
              <a:rPr lang="en-US" sz="2400" dirty="0">
                <a:solidFill>
                  <a:srgbClr val="00416A"/>
                </a:solidFill>
                <a:latin typeface="Times New Roman" panose="02020603050405020304" pitchFamily="18" charset="0"/>
                <a:cs typeface="Times New Roman" panose="02020603050405020304" pitchFamily="18" charset="0"/>
              </a:rPr>
              <a:t>Generate ME traffic data based on prominent features: </a:t>
            </a:r>
          </a:p>
          <a:p>
            <a:pPr lvl="1">
              <a:lnSpc>
                <a:spcPct val="100000"/>
              </a:lnSpc>
              <a:spcBef>
                <a:spcPts val="0"/>
              </a:spcBef>
              <a:buFont typeface="Times New Roman" panose="02020603050405020304" pitchFamily="18" charset="0"/>
              <a:buChar char="⁃"/>
            </a:pPr>
            <a:r>
              <a:rPr lang="en-US" sz="2000" dirty="0">
                <a:solidFill>
                  <a:srgbClr val="00416A"/>
                </a:solidFill>
                <a:latin typeface="Times New Roman" panose="02020603050405020304" pitchFamily="18" charset="0"/>
                <a:cs typeface="Times New Roman" panose="02020603050405020304" pitchFamily="18" charset="0"/>
              </a:rPr>
              <a:t>Functional class</a:t>
            </a:r>
          </a:p>
          <a:p>
            <a:pPr lvl="1">
              <a:lnSpc>
                <a:spcPct val="100000"/>
              </a:lnSpc>
              <a:spcBef>
                <a:spcPts val="0"/>
              </a:spcBef>
              <a:buFont typeface="Times New Roman" panose="02020603050405020304" pitchFamily="18" charset="0"/>
              <a:buChar char="⁃"/>
            </a:pPr>
            <a:r>
              <a:rPr lang="en-US" sz="2000" dirty="0">
                <a:solidFill>
                  <a:srgbClr val="00416A"/>
                </a:solidFill>
                <a:latin typeface="Times New Roman" panose="02020603050405020304" pitchFamily="18" charset="0"/>
                <a:cs typeface="Times New Roman" panose="02020603050405020304" pitchFamily="18" charset="0"/>
              </a:rPr>
              <a:t>Urban/rural</a:t>
            </a:r>
          </a:p>
          <a:p>
            <a:pPr lvl="1">
              <a:lnSpc>
                <a:spcPct val="100000"/>
              </a:lnSpc>
              <a:spcBef>
                <a:spcPts val="0"/>
              </a:spcBef>
              <a:buFont typeface="Times New Roman" panose="02020603050405020304" pitchFamily="18" charset="0"/>
              <a:buChar char="⁃"/>
            </a:pPr>
            <a:r>
              <a:rPr lang="en-US" sz="2000" dirty="0">
                <a:solidFill>
                  <a:srgbClr val="00416A"/>
                </a:solidFill>
                <a:latin typeface="Times New Roman" panose="02020603050405020304" pitchFamily="18" charset="0"/>
                <a:cs typeface="Times New Roman" panose="02020603050405020304" pitchFamily="18" charset="0"/>
              </a:rPr>
              <a:t>AADT</a:t>
            </a:r>
          </a:p>
          <a:p>
            <a:pPr lvl="1">
              <a:lnSpc>
                <a:spcPct val="100000"/>
              </a:lnSpc>
              <a:spcBef>
                <a:spcPts val="0"/>
              </a:spcBef>
              <a:buFont typeface="Times New Roman" panose="02020603050405020304" pitchFamily="18" charset="0"/>
              <a:buChar char="⁃"/>
            </a:pPr>
            <a:r>
              <a:rPr lang="en-US" sz="2000" dirty="0">
                <a:solidFill>
                  <a:srgbClr val="00416A"/>
                </a:solidFill>
                <a:latin typeface="Times New Roman" panose="02020603050405020304" pitchFamily="18" charset="0"/>
                <a:cs typeface="Times New Roman" panose="02020603050405020304" pitchFamily="18" charset="0"/>
              </a:rPr>
              <a:t>Truck percentage</a:t>
            </a: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400" dirty="0"/>
          </a:p>
        </p:txBody>
      </p:sp>
      <p:pic>
        <p:nvPicPr>
          <p:cNvPr id="5122" name="Picture 2" descr="Linear Discriminant Analysis, Explained | by YANG Xiaozhou | Towards Data  Science">
            <a:extLst>
              <a:ext uri="{FF2B5EF4-FFF2-40B4-BE49-F238E27FC236}">
                <a16:creationId xmlns:a16="http://schemas.microsoft.com/office/drawing/2014/main" id="{86232D11-E333-49EE-8877-9CFACD61E7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042" y="1858297"/>
            <a:ext cx="5278300" cy="40754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4253300-32B1-9F44-EDA6-6886EBEFED35}"/>
              </a:ext>
            </a:extLst>
          </p:cNvPr>
          <p:cNvSpPr txBox="1">
            <a:spLocks/>
          </p:cNvSpPr>
          <p:nvPr/>
        </p:nvSpPr>
        <p:spPr>
          <a:xfrm>
            <a:off x="609600" y="76200"/>
            <a:ext cx="109728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Fisher Linear Discriminant Analysis (LDA)</a:t>
            </a:r>
          </a:p>
        </p:txBody>
      </p:sp>
    </p:spTree>
    <p:extLst>
      <p:ext uri="{BB962C8B-B14F-4D97-AF65-F5344CB8AC3E}">
        <p14:creationId xmlns:p14="http://schemas.microsoft.com/office/powerpoint/2010/main" val="180987524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DA51AF-626C-4C8E-99D2-D189B98C448B}"/>
              </a:ext>
            </a:extLst>
          </p:cNvPr>
          <p:cNvPicPr>
            <a:picLocks noChangeAspect="1"/>
          </p:cNvPicPr>
          <p:nvPr/>
        </p:nvPicPr>
        <p:blipFill>
          <a:blip r:embed="rId3"/>
          <a:stretch>
            <a:fillRect/>
          </a:stretch>
        </p:blipFill>
        <p:spPr>
          <a:xfrm>
            <a:off x="6463032" y="1597850"/>
            <a:ext cx="5543639" cy="3094124"/>
          </a:xfrm>
          <a:prstGeom prst="rect">
            <a:avLst/>
          </a:prstGeom>
          <a:ln>
            <a:solidFill>
              <a:schemeClr val="tx1"/>
            </a:solidFill>
          </a:ln>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3BCA1795-9393-443D-9F5B-9EC03BF02132}"/>
                  </a:ext>
                </a:extLst>
              </p:cNvPr>
              <p:cNvGraphicFramePr>
                <a:graphicFrameLocks noGrp="1"/>
              </p:cNvGraphicFramePr>
              <p:nvPr>
                <p:extLst>
                  <p:ext uri="{D42A27DB-BD31-4B8C-83A1-F6EECF244321}">
                    <p14:modId xmlns:p14="http://schemas.microsoft.com/office/powerpoint/2010/main" val="465931433"/>
                  </p:ext>
                </p:extLst>
              </p:nvPr>
            </p:nvGraphicFramePr>
            <p:xfrm>
              <a:off x="154849" y="4827438"/>
              <a:ext cx="11882302" cy="1109177"/>
            </p:xfrm>
            <a:graphic>
              <a:graphicData uri="http://schemas.openxmlformats.org/drawingml/2006/table">
                <a:tbl>
                  <a:tblPr>
                    <a:tableStyleId>{69CF1AB2-1976-4502-BF36-3FF5EA218861}</a:tableStyleId>
                  </a:tblPr>
                  <a:tblGrid>
                    <a:gridCol w="984027">
                      <a:extLst>
                        <a:ext uri="{9D8B030D-6E8A-4147-A177-3AD203B41FA5}">
                          <a16:colId xmlns:a16="http://schemas.microsoft.com/office/drawing/2014/main" val="1651762130"/>
                        </a:ext>
                      </a:extLst>
                    </a:gridCol>
                    <a:gridCol w="641075">
                      <a:extLst>
                        <a:ext uri="{9D8B030D-6E8A-4147-A177-3AD203B41FA5}">
                          <a16:colId xmlns:a16="http://schemas.microsoft.com/office/drawing/2014/main" val="2887297784"/>
                        </a:ext>
                      </a:extLst>
                    </a:gridCol>
                    <a:gridCol w="641075">
                      <a:extLst>
                        <a:ext uri="{9D8B030D-6E8A-4147-A177-3AD203B41FA5}">
                          <a16:colId xmlns:a16="http://schemas.microsoft.com/office/drawing/2014/main" val="4102187989"/>
                        </a:ext>
                      </a:extLst>
                    </a:gridCol>
                    <a:gridCol w="641075">
                      <a:extLst>
                        <a:ext uri="{9D8B030D-6E8A-4147-A177-3AD203B41FA5}">
                          <a16:colId xmlns:a16="http://schemas.microsoft.com/office/drawing/2014/main" val="488397946"/>
                        </a:ext>
                      </a:extLst>
                    </a:gridCol>
                    <a:gridCol w="641075">
                      <a:extLst>
                        <a:ext uri="{9D8B030D-6E8A-4147-A177-3AD203B41FA5}">
                          <a16:colId xmlns:a16="http://schemas.microsoft.com/office/drawing/2014/main" val="1061973810"/>
                        </a:ext>
                      </a:extLst>
                    </a:gridCol>
                    <a:gridCol w="641075">
                      <a:extLst>
                        <a:ext uri="{9D8B030D-6E8A-4147-A177-3AD203B41FA5}">
                          <a16:colId xmlns:a16="http://schemas.microsoft.com/office/drawing/2014/main" val="3523206374"/>
                        </a:ext>
                      </a:extLst>
                    </a:gridCol>
                    <a:gridCol w="641075">
                      <a:extLst>
                        <a:ext uri="{9D8B030D-6E8A-4147-A177-3AD203B41FA5}">
                          <a16:colId xmlns:a16="http://schemas.microsoft.com/office/drawing/2014/main" val="1042202470"/>
                        </a:ext>
                      </a:extLst>
                    </a:gridCol>
                    <a:gridCol w="641075">
                      <a:extLst>
                        <a:ext uri="{9D8B030D-6E8A-4147-A177-3AD203B41FA5}">
                          <a16:colId xmlns:a16="http://schemas.microsoft.com/office/drawing/2014/main" val="875875110"/>
                        </a:ext>
                      </a:extLst>
                    </a:gridCol>
                    <a:gridCol w="641075">
                      <a:extLst>
                        <a:ext uri="{9D8B030D-6E8A-4147-A177-3AD203B41FA5}">
                          <a16:colId xmlns:a16="http://schemas.microsoft.com/office/drawing/2014/main" val="480123567"/>
                        </a:ext>
                      </a:extLst>
                    </a:gridCol>
                    <a:gridCol w="641075">
                      <a:extLst>
                        <a:ext uri="{9D8B030D-6E8A-4147-A177-3AD203B41FA5}">
                          <a16:colId xmlns:a16="http://schemas.microsoft.com/office/drawing/2014/main" val="2722966291"/>
                        </a:ext>
                      </a:extLst>
                    </a:gridCol>
                    <a:gridCol w="641075">
                      <a:extLst>
                        <a:ext uri="{9D8B030D-6E8A-4147-A177-3AD203B41FA5}">
                          <a16:colId xmlns:a16="http://schemas.microsoft.com/office/drawing/2014/main" val="499547512"/>
                        </a:ext>
                      </a:extLst>
                    </a:gridCol>
                    <a:gridCol w="641075">
                      <a:extLst>
                        <a:ext uri="{9D8B030D-6E8A-4147-A177-3AD203B41FA5}">
                          <a16:colId xmlns:a16="http://schemas.microsoft.com/office/drawing/2014/main" val="2074962173"/>
                        </a:ext>
                      </a:extLst>
                    </a:gridCol>
                    <a:gridCol w="641075">
                      <a:extLst>
                        <a:ext uri="{9D8B030D-6E8A-4147-A177-3AD203B41FA5}">
                          <a16:colId xmlns:a16="http://schemas.microsoft.com/office/drawing/2014/main" val="3345212390"/>
                        </a:ext>
                      </a:extLst>
                    </a:gridCol>
                    <a:gridCol w="641075">
                      <a:extLst>
                        <a:ext uri="{9D8B030D-6E8A-4147-A177-3AD203B41FA5}">
                          <a16:colId xmlns:a16="http://schemas.microsoft.com/office/drawing/2014/main" val="414241535"/>
                        </a:ext>
                      </a:extLst>
                    </a:gridCol>
                    <a:gridCol w="641075">
                      <a:extLst>
                        <a:ext uri="{9D8B030D-6E8A-4147-A177-3AD203B41FA5}">
                          <a16:colId xmlns:a16="http://schemas.microsoft.com/office/drawing/2014/main" val="1216701561"/>
                        </a:ext>
                      </a:extLst>
                    </a:gridCol>
                    <a:gridCol w="641075">
                      <a:extLst>
                        <a:ext uri="{9D8B030D-6E8A-4147-A177-3AD203B41FA5}">
                          <a16:colId xmlns:a16="http://schemas.microsoft.com/office/drawing/2014/main" val="2198961943"/>
                        </a:ext>
                      </a:extLst>
                    </a:gridCol>
                    <a:gridCol w="641075">
                      <a:extLst>
                        <a:ext uri="{9D8B030D-6E8A-4147-A177-3AD203B41FA5}">
                          <a16:colId xmlns:a16="http://schemas.microsoft.com/office/drawing/2014/main" val="2836313265"/>
                        </a:ext>
                      </a:extLst>
                    </a:gridCol>
                    <a:gridCol w="641075">
                      <a:extLst>
                        <a:ext uri="{9D8B030D-6E8A-4147-A177-3AD203B41FA5}">
                          <a16:colId xmlns:a16="http://schemas.microsoft.com/office/drawing/2014/main" val="1959484096"/>
                        </a:ext>
                      </a:extLst>
                    </a:gridCol>
                  </a:tblGrid>
                  <a:tr h="357227">
                    <a:tc>
                      <a:txBody>
                        <a:bodyPr/>
                        <a:lstStyle/>
                        <a:p>
                          <a:pPr algn="ctr" fontAlgn="b"/>
                          <a:r>
                            <a:rPr lang="en-US" sz="1000" b="1" u="none" strike="noStrike" dirty="0">
                              <a:solidFill>
                                <a:srgbClr val="000000"/>
                              </a:solidFill>
                              <a:effectLst/>
                            </a:rPr>
                            <a:t>LDA Coefficients </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#2</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#3</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#4</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#5</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#6</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 Station</a:t>
                          </a:r>
                        </a:p>
                        <a:p>
                          <a:pPr algn="ctr" fontAlgn="b"/>
                          <a:r>
                            <a:rPr lang="en-US" sz="1000" b="1" u="none" strike="noStrike" dirty="0">
                              <a:effectLst/>
                            </a:rPr>
                            <a:t>#7</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#8</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#9</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#10</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#11</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#12</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#13</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#14</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#15</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#16</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#17</a:t>
                          </a:r>
                          <a:endParaRPr lang="en-US" sz="1000" b="1"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768786421"/>
                      </a:ext>
                    </a:extLst>
                  </a:tr>
                  <a:tr h="250650">
                    <a:tc>
                      <a:txBody>
                        <a:bodyPr/>
                        <a:lstStyle/>
                        <a:p>
                          <a:pPr algn="ctr" fontAlgn="b"/>
                          <a14:m>
                            <m:oMathPara xmlns:m="http://schemas.openxmlformats.org/officeDocument/2006/math">
                              <m:oMathParaPr>
                                <m:jc m:val="centerGroup"/>
                              </m:oMathParaPr>
                              <m:oMath xmlns:m="http://schemas.openxmlformats.org/officeDocument/2006/math">
                                <m:r>
                                  <a:rPr lang="el-GR" sz="1000" b="1" i="1" smtClean="0">
                                    <a:solidFill>
                                      <a:schemeClr val="tx1"/>
                                    </a:solidFill>
                                    <a:latin typeface="Cambria Math" panose="02040503050406030204" pitchFamily="18" charset="0"/>
                                    <a:cs typeface="Times New Roman" panose="02020603050405020304" pitchFamily="18" charset="0"/>
                                  </a:rPr>
                                  <m:t>𝜶</m:t>
                                </m:r>
                              </m:oMath>
                            </m:oMathPara>
                          </a14:m>
                          <a:endParaRPr lang="en-US" sz="1000" b="1" i="1" u="none" strike="noStrike" dirty="0">
                            <a:solidFill>
                              <a:schemeClr val="tx1"/>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0.0025</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0.0008</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-0.0007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-0.0021</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-0.0020</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-0.0023</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-0.0021</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0.0056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-0.0032</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-0.0040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0.0004</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0.0005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-0.0051</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-0.0037</a:t>
                          </a:r>
                          <a:endParaRPr lang="en-US" sz="1000" b="0" i="0" u="none" strike="noStrike">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4187940872"/>
                      </a:ext>
                    </a:extLst>
                  </a:tr>
                  <a:tr h="250650">
                    <a:tc>
                      <a:txBody>
                        <a:bodyPr/>
                        <a:lstStyle/>
                        <a:p>
                          <a:pPr algn="ctr" fontAlgn="b"/>
                          <a14:m>
                            <m:oMathPara xmlns:m="http://schemas.openxmlformats.org/officeDocument/2006/math">
                              <m:oMathParaPr>
                                <m:jc m:val="centerGroup"/>
                              </m:oMathParaPr>
                              <m:oMath xmlns:m="http://schemas.openxmlformats.org/officeDocument/2006/math">
                                <m:r>
                                  <a:rPr lang="el-GR" sz="1000" b="1" i="1" smtClean="0">
                                    <a:solidFill>
                                      <a:schemeClr val="tx1"/>
                                    </a:solidFill>
                                    <a:latin typeface="Cambria Math" panose="02040503050406030204" pitchFamily="18" charset="0"/>
                                    <a:cs typeface="Times New Roman" panose="02020603050405020304" pitchFamily="18" charset="0"/>
                                  </a:rPr>
                                  <m:t>𝜷</m:t>
                                </m:r>
                              </m:oMath>
                            </m:oMathPara>
                          </a14:m>
                          <a:endParaRPr lang="en-US" sz="1000" b="1" i="1" u="none" strike="noStrike" dirty="0">
                            <a:solidFill>
                              <a:schemeClr val="tx1"/>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-3.2327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0.6790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7.6004</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12.1636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12.1890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12.9873</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12.7289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14.5129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-1.9400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20.5000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24.9000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17.7000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17.4000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29.8000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29.8000</a:t>
                          </a:r>
                          <a:endParaRPr lang="en-US" sz="1000" b="0"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4247197895"/>
                      </a:ext>
                    </a:extLst>
                  </a:tr>
                  <a:tr h="250650">
                    <a:tc>
                      <a:txBody>
                        <a:bodyPr/>
                        <a:lstStyle/>
                        <a:p>
                          <a:pPr algn="ctr" fontAlgn="b"/>
                          <a14:m>
                            <m:oMathPara xmlns:m="http://schemas.openxmlformats.org/officeDocument/2006/math">
                              <m:oMathParaPr>
                                <m:jc m:val="centerGroup"/>
                              </m:oMathParaPr>
                              <m:oMath xmlns:m="http://schemas.openxmlformats.org/officeDocument/2006/math">
                                <m:r>
                                  <a:rPr lang="el-GR" sz="1000" b="1" i="1" smtClean="0">
                                    <a:solidFill>
                                      <a:schemeClr val="tx1"/>
                                    </a:solidFill>
                                    <a:latin typeface="Cambria Math" panose="02040503050406030204" pitchFamily="18" charset="0"/>
                                    <a:cs typeface="Times New Roman" panose="02020603050405020304" pitchFamily="18" charset="0"/>
                                  </a:rPr>
                                  <m:t>𝜸</m:t>
                                </m:r>
                              </m:oMath>
                            </m:oMathPara>
                          </a14:m>
                          <a:endParaRPr lang="en-US" sz="1000" b="1" i="1" u="none" strike="noStrike" dirty="0">
                            <a:solidFill>
                              <a:schemeClr val="tx1"/>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-34.2458</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-9.1924</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-30.9730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-65.4440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-66.2837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-74.1749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-71.9658</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-92.1625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-212.0000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-184.0000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-260.0000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-263.5000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-275.0000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-241.5000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-241.0000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-378.0000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-406.0000</a:t>
                          </a:r>
                          <a:endParaRPr lang="en-US" sz="1000" b="0"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2285825787"/>
                      </a:ext>
                    </a:extLst>
                  </a:tr>
                </a:tbl>
              </a:graphicData>
            </a:graphic>
          </p:graphicFrame>
        </mc:Choice>
        <mc:Fallback xmlns="">
          <p:graphicFrame>
            <p:nvGraphicFramePr>
              <p:cNvPr id="7" name="Table 6">
                <a:extLst>
                  <a:ext uri="{FF2B5EF4-FFF2-40B4-BE49-F238E27FC236}">
                    <a16:creationId xmlns:a16="http://schemas.microsoft.com/office/drawing/2014/main" id="{3BCA1795-9393-443D-9F5B-9EC03BF02132}"/>
                  </a:ext>
                </a:extLst>
              </p:cNvPr>
              <p:cNvGraphicFramePr>
                <a:graphicFrameLocks noGrp="1"/>
              </p:cNvGraphicFramePr>
              <p:nvPr>
                <p:extLst>
                  <p:ext uri="{D42A27DB-BD31-4B8C-83A1-F6EECF244321}">
                    <p14:modId xmlns:p14="http://schemas.microsoft.com/office/powerpoint/2010/main" val="465931433"/>
                  </p:ext>
                </p:extLst>
              </p:nvPr>
            </p:nvGraphicFramePr>
            <p:xfrm>
              <a:off x="154849" y="4827438"/>
              <a:ext cx="11882302" cy="1109177"/>
            </p:xfrm>
            <a:graphic>
              <a:graphicData uri="http://schemas.openxmlformats.org/drawingml/2006/table">
                <a:tbl>
                  <a:tblPr>
                    <a:tableStyleId>{69CF1AB2-1976-4502-BF36-3FF5EA218861}</a:tableStyleId>
                  </a:tblPr>
                  <a:tblGrid>
                    <a:gridCol w="984027">
                      <a:extLst>
                        <a:ext uri="{9D8B030D-6E8A-4147-A177-3AD203B41FA5}">
                          <a16:colId xmlns:a16="http://schemas.microsoft.com/office/drawing/2014/main" val="1651762130"/>
                        </a:ext>
                      </a:extLst>
                    </a:gridCol>
                    <a:gridCol w="641075">
                      <a:extLst>
                        <a:ext uri="{9D8B030D-6E8A-4147-A177-3AD203B41FA5}">
                          <a16:colId xmlns:a16="http://schemas.microsoft.com/office/drawing/2014/main" val="2887297784"/>
                        </a:ext>
                      </a:extLst>
                    </a:gridCol>
                    <a:gridCol w="641075">
                      <a:extLst>
                        <a:ext uri="{9D8B030D-6E8A-4147-A177-3AD203B41FA5}">
                          <a16:colId xmlns:a16="http://schemas.microsoft.com/office/drawing/2014/main" val="4102187989"/>
                        </a:ext>
                      </a:extLst>
                    </a:gridCol>
                    <a:gridCol w="641075">
                      <a:extLst>
                        <a:ext uri="{9D8B030D-6E8A-4147-A177-3AD203B41FA5}">
                          <a16:colId xmlns:a16="http://schemas.microsoft.com/office/drawing/2014/main" val="488397946"/>
                        </a:ext>
                      </a:extLst>
                    </a:gridCol>
                    <a:gridCol w="641075">
                      <a:extLst>
                        <a:ext uri="{9D8B030D-6E8A-4147-A177-3AD203B41FA5}">
                          <a16:colId xmlns:a16="http://schemas.microsoft.com/office/drawing/2014/main" val="1061973810"/>
                        </a:ext>
                      </a:extLst>
                    </a:gridCol>
                    <a:gridCol w="641075">
                      <a:extLst>
                        <a:ext uri="{9D8B030D-6E8A-4147-A177-3AD203B41FA5}">
                          <a16:colId xmlns:a16="http://schemas.microsoft.com/office/drawing/2014/main" val="3523206374"/>
                        </a:ext>
                      </a:extLst>
                    </a:gridCol>
                    <a:gridCol w="641075">
                      <a:extLst>
                        <a:ext uri="{9D8B030D-6E8A-4147-A177-3AD203B41FA5}">
                          <a16:colId xmlns:a16="http://schemas.microsoft.com/office/drawing/2014/main" val="1042202470"/>
                        </a:ext>
                      </a:extLst>
                    </a:gridCol>
                    <a:gridCol w="641075">
                      <a:extLst>
                        <a:ext uri="{9D8B030D-6E8A-4147-A177-3AD203B41FA5}">
                          <a16:colId xmlns:a16="http://schemas.microsoft.com/office/drawing/2014/main" val="875875110"/>
                        </a:ext>
                      </a:extLst>
                    </a:gridCol>
                    <a:gridCol w="641075">
                      <a:extLst>
                        <a:ext uri="{9D8B030D-6E8A-4147-A177-3AD203B41FA5}">
                          <a16:colId xmlns:a16="http://schemas.microsoft.com/office/drawing/2014/main" val="480123567"/>
                        </a:ext>
                      </a:extLst>
                    </a:gridCol>
                    <a:gridCol w="641075">
                      <a:extLst>
                        <a:ext uri="{9D8B030D-6E8A-4147-A177-3AD203B41FA5}">
                          <a16:colId xmlns:a16="http://schemas.microsoft.com/office/drawing/2014/main" val="2722966291"/>
                        </a:ext>
                      </a:extLst>
                    </a:gridCol>
                    <a:gridCol w="641075">
                      <a:extLst>
                        <a:ext uri="{9D8B030D-6E8A-4147-A177-3AD203B41FA5}">
                          <a16:colId xmlns:a16="http://schemas.microsoft.com/office/drawing/2014/main" val="499547512"/>
                        </a:ext>
                      </a:extLst>
                    </a:gridCol>
                    <a:gridCol w="641075">
                      <a:extLst>
                        <a:ext uri="{9D8B030D-6E8A-4147-A177-3AD203B41FA5}">
                          <a16:colId xmlns:a16="http://schemas.microsoft.com/office/drawing/2014/main" val="2074962173"/>
                        </a:ext>
                      </a:extLst>
                    </a:gridCol>
                    <a:gridCol w="641075">
                      <a:extLst>
                        <a:ext uri="{9D8B030D-6E8A-4147-A177-3AD203B41FA5}">
                          <a16:colId xmlns:a16="http://schemas.microsoft.com/office/drawing/2014/main" val="3345212390"/>
                        </a:ext>
                      </a:extLst>
                    </a:gridCol>
                    <a:gridCol w="641075">
                      <a:extLst>
                        <a:ext uri="{9D8B030D-6E8A-4147-A177-3AD203B41FA5}">
                          <a16:colId xmlns:a16="http://schemas.microsoft.com/office/drawing/2014/main" val="414241535"/>
                        </a:ext>
                      </a:extLst>
                    </a:gridCol>
                    <a:gridCol w="641075">
                      <a:extLst>
                        <a:ext uri="{9D8B030D-6E8A-4147-A177-3AD203B41FA5}">
                          <a16:colId xmlns:a16="http://schemas.microsoft.com/office/drawing/2014/main" val="1216701561"/>
                        </a:ext>
                      </a:extLst>
                    </a:gridCol>
                    <a:gridCol w="641075">
                      <a:extLst>
                        <a:ext uri="{9D8B030D-6E8A-4147-A177-3AD203B41FA5}">
                          <a16:colId xmlns:a16="http://schemas.microsoft.com/office/drawing/2014/main" val="2198961943"/>
                        </a:ext>
                      </a:extLst>
                    </a:gridCol>
                    <a:gridCol w="641075">
                      <a:extLst>
                        <a:ext uri="{9D8B030D-6E8A-4147-A177-3AD203B41FA5}">
                          <a16:colId xmlns:a16="http://schemas.microsoft.com/office/drawing/2014/main" val="2836313265"/>
                        </a:ext>
                      </a:extLst>
                    </a:gridCol>
                    <a:gridCol w="641075">
                      <a:extLst>
                        <a:ext uri="{9D8B030D-6E8A-4147-A177-3AD203B41FA5}">
                          <a16:colId xmlns:a16="http://schemas.microsoft.com/office/drawing/2014/main" val="1959484096"/>
                        </a:ext>
                      </a:extLst>
                    </a:gridCol>
                  </a:tblGrid>
                  <a:tr h="357227">
                    <a:tc>
                      <a:txBody>
                        <a:bodyPr/>
                        <a:lstStyle/>
                        <a:p>
                          <a:pPr algn="ctr" fontAlgn="b"/>
                          <a:r>
                            <a:rPr lang="en-US" sz="1000" b="1" u="none" strike="noStrike" dirty="0">
                              <a:solidFill>
                                <a:srgbClr val="000000"/>
                              </a:solidFill>
                              <a:effectLst/>
                            </a:rPr>
                            <a:t>LDA Coefficients </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#2</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#3</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#4</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#5</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#6</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 Station</a:t>
                          </a:r>
                        </a:p>
                        <a:p>
                          <a:pPr algn="ctr" fontAlgn="b"/>
                          <a:r>
                            <a:rPr lang="en-US" sz="1000" b="1" u="none" strike="noStrike" dirty="0">
                              <a:effectLst/>
                            </a:rPr>
                            <a:t>#7</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#8</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#9</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#10</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#11</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#12</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#13</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#14</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#15</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#16</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#17</a:t>
                          </a:r>
                          <a:endParaRPr lang="en-US" sz="1000" b="1"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768786421"/>
                      </a:ext>
                    </a:extLst>
                  </a:tr>
                  <a:tr h="250650">
                    <a:tc>
                      <a:txBody>
                        <a:bodyPr/>
                        <a:lstStyle/>
                        <a:p>
                          <a:endParaRPr lang="en-US"/>
                        </a:p>
                      </a:txBody>
                      <a:tcPr marL="8453" marR="8453" marT="8453" marB="0" anchor="ctr">
                        <a:blipFill>
                          <a:blip r:embed="rId4"/>
                          <a:stretch>
                            <a:fillRect l="-621" t="-146341" r="-1112422" b="-214634"/>
                          </a:stretch>
                        </a:blipFill>
                      </a:tcPr>
                    </a:tc>
                    <a:tc>
                      <a:txBody>
                        <a:bodyPr/>
                        <a:lstStyle/>
                        <a:p>
                          <a:pPr algn="ctr" fontAlgn="b"/>
                          <a:r>
                            <a:rPr lang="en-US" sz="1000" u="none" strike="noStrike" dirty="0">
                              <a:effectLst/>
                            </a:rPr>
                            <a:t>0.0025</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0.0008</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-0.0007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-0.0021</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-0.0020</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-0.0023</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-0.0021</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0.0056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-0.0032</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-0.0040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0.0004</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0.0005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-0.0051</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-0.0037</a:t>
                          </a:r>
                          <a:endParaRPr lang="en-US" sz="1000" b="0" i="0" u="none" strike="noStrike">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4187940872"/>
                      </a:ext>
                    </a:extLst>
                  </a:tr>
                  <a:tr h="250650">
                    <a:tc>
                      <a:txBody>
                        <a:bodyPr/>
                        <a:lstStyle/>
                        <a:p>
                          <a:endParaRPr lang="en-US"/>
                        </a:p>
                      </a:txBody>
                      <a:tcPr marL="8453" marR="8453" marT="8453" marB="0" anchor="ctr">
                        <a:blipFill>
                          <a:blip r:embed="rId4"/>
                          <a:stretch>
                            <a:fillRect l="-621" t="-240476" r="-1112422" b="-109524"/>
                          </a:stretch>
                        </a:blipFill>
                      </a:tcPr>
                    </a:tc>
                    <a:tc>
                      <a:txBody>
                        <a:bodyPr/>
                        <a:lstStyle/>
                        <a:p>
                          <a:pPr algn="ctr" fontAlgn="b"/>
                          <a:r>
                            <a:rPr lang="en-US" sz="1000" u="none" strike="noStrike" dirty="0">
                              <a:effectLst/>
                            </a:rPr>
                            <a:t>-3.2327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0.6790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7.6004</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12.1636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12.1890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12.9873</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12.7289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14.5129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-1.9400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20.5000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24.9000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17.7000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17.4000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29.8000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29.8000</a:t>
                          </a:r>
                          <a:endParaRPr lang="en-US" sz="1000" b="0"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4247197895"/>
                      </a:ext>
                    </a:extLst>
                  </a:tr>
                  <a:tr h="250650">
                    <a:tc>
                      <a:txBody>
                        <a:bodyPr/>
                        <a:lstStyle/>
                        <a:p>
                          <a:endParaRPr lang="en-US"/>
                        </a:p>
                      </a:txBody>
                      <a:tcPr marL="8453" marR="8453" marT="8453" marB="0" anchor="ctr">
                        <a:blipFill>
                          <a:blip r:embed="rId4"/>
                          <a:stretch>
                            <a:fillRect l="-621" t="-348780" r="-1112422" b="-12195"/>
                          </a:stretch>
                        </a:blipFill>
                      </a:tcPr>
                    </a:tc>
                    <a:tc>
                      <a:txBody>
                        <a:bodyPr/>
                        <a:lstStyle/>
                        <a:p>
                          <a:pPr algn="ctr" fontAlgn="b"/>
                          <a:r>
                            <a:rPr lang="en-US" sz="1000" u="none" strike="noStrike">
                              <a:effectLst/>
                            </a:rPr>
                            <a:t>-34.2458</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-9.1924</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-30.9730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-65.4440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-66.2837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-74.1749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-71.9658</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-92.1625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-212.0000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-184.0000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-260.0000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-263.5000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-275.0000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-241.5000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-241.0000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-378.0000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-406.0000</a:t>
                          </a:r>
                          <a:endParaRPr lang="en-US" sz="1000" b="0"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2285825787"/>
                      </a:ext>
                    </a:extLst>
                  </a:tr>
                </a:tbl>
              </a:graphicData>
            </a:graphic>
          </p:graphicFrame>
        </mc:Fallback>
      </mc:AlternateContent>
      <p:sp>
        <p:nvSpPr>
          <p:cNvPr id="12" name="Title 1">
            <a:extLst>
              <a:ext uri="{FF2B5EF4-FFF2-40B4-BE49-F238E27FC236}">
                <a16:creationId xmlns:a16="http://schemas.microsoft.com/office/drawing/2014/main" id="{44C1968D-1C5F-91F5-9AB4-7A5C4588D2A1}"/>
              </a:ext>
            </a:extLst>
          </p:cNvPr>
          <p:cNvSpPr txBox="1">
            <a:spLocks/>
          </p:cNvSpPr>
          <p:nvPr/>
        </p:nvSpPr>
        <p:spPr>
          <a:xfrm>
            <a:off x="609600" y="76200"/>
            <a:ext cx="109728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Fisher Linear Discriminant Analysis (LDA)</a:t>
            </a:r>
          </a:p>
        </p:txBody>
      </p:sp>
      <p:sp>
        <p:nvSpPr>
          <p:cNvPr id="14" name="Content Placeholder 4">
            <a:extLst>
              <a:ext uri="{FF2B5EF4-FFF2-40B4-BE49-F238E27FC236}">
                <a16:creationId xmlns:a16="http://schemas.microsoft.com/office/drawing/2014/main" id="{2FA5DF4F-E4D0-633B-D77C-0DC1BDB3259B}"/>
              </a:ext>
            </a:extLst>
          </p:cNvPr>
          <p:cNvSpPr txBox="1">
            <a:spLocks/>
          </p:cNvSpPr>
          <p:nvPr/>
        </p:nvSpPr>
        <p:spPr>
          <a:xfrm>
            <a:off x="594361" y="1489587"/>
            <a:ext cx="5868671" cy="4444181"/>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802F2D"/>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802F2D"/>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latin typeface="Times New Roman" panose="02020603050405020304" pitchFamily="18" charset="0"/>
                <a:cs typeface="Times New Roman" panose="02020603050405020304" pitchFamily="18" charset="0"/>
              </a:rPr>
              <a:t>Perform linear discriminant analysis using R</a:t>
            </a: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r>
              <a:rPr lang="en-US" sz="2400" dirty="0">
                <a:latin typeface="Times New Roman" panose="02020603050405020304" pitchFamily="18" charset="0"/>
                <a:cs typeface="Times New Roman" panose="02020603050405020304" pitchFamily="18" charset="0"/>
              </a:rPr>
              <a:t>Calculate the Fisher’s linear discriminant coefficients for different WIM Stations.</a:t>
            </a: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400" dirty="0"/>
          </a:p>
        </p:txBody>
      </p:sp>
    </p:spTree>
    <p:extLst>
      <p:ext uri="{BB962C8B-B14F-4D97-AF65-F5344CB8AC3E}">
        <p14:creationId xmlns:p14="http://schemas.microsoft.com/office/powerpoint/2010/main" val="404230404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C88C945-6254-4C3F-BBD9-C05FBD46E194}"/>
                  </a:ext>
                </a:extLst>
              </p:cNvPr>
              <p:cNvSpPr/>
              <p:nvPr/>
            </p:nvSpPr>
            <p:spPr>
              <a:xfrm>
                <a:off x="670998" y="3505630"/>
                <a:ext cx="10819523"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a:solidFill>
                            <a:srgbClr val="00416A"/>
                          </a:solidFill>
                          <a:latin typeface="Cambria Math" panose="02040503050406030204" pitchFamily="18" charset="0"/>
                          <a:cs typeface="Times New Roman" panose="02020603050405020304" pitchFamily="18" charset="0"/>
                        </a:rPr>
                        <m:t>𝐷𝑖𝑠𝑐𝑟𝑖𝑚𝑖𝑛𝑎𝑛𝑡</m:t>
                      </m:r>
                      <m:r>
                        <a:rPr lang="en-US" sz="2800">
                          <a:solidFill>
                            <a:srgbClr val="00416A"/>
                          </a:solidFill>
                          <a:latin typeface="Cambria Math" panose="02040503050406030204" pitchFamily="18" charset="0"/>
                          <a:cs typeface="Times New Roman" panose="02020603050405020304" pitchFamily="18" charset="0"/>
                        </a:rPr>
                        <m:t> </m:t>
                      </m:r>
                      <m:r>
                        <a:rPr lang="en-US" sz="2800">
                          <a:solidFill>
                            <a:srgbClr val="00416A"/>
                          </a:solidFill>
                          <a:latin typeface="Cambria Math" panose="02040503050406030204" pitchFamily="18" charset="0"/>
                          <a:cs typeface="Times New Roman" panose="02020603050405020304" pitchFamily="18" charset="0"/>
                        </a:rPr>
                        <m:t>𝑆𝑐𝑜𝑟𝑒</m:t>
                      </m:r>
                      <m:r>
                        <a:rPr lang="en-US" sz="2800">
                          <a:solidFill>
                            <a:srgbClr val="00416A"/>
                          </a:solidFill>
                          <a:latin typeface="Cambria Math" panose="02040503050406030204" pitchFamily="18" charset="0"/>
                          <a:cs typeface="Times New Roman" panose="02020603050405020304" pitchFamily="18" charset="0"/>
                        </a:rPr>
                        <m:t>=</m:t>
                      </m:r>
                      <m:r>
                        <a:rPr lang="el-GR" sz="2800" i="1" smtClean="0">
                          <a:solidFill>
                            <a:srgbClr val="00416A"/>
                          </a:solidFill>
                          <a:latin typeface="Cambria Math" panose="02040503050406030204" pitchFamily="18" charset="0"/>
                          <a:cs typeface="Times New Roman" panose="02020603050405020304" pitchFamily="18" charset="0"/>
                        </a:rPr>
                        <m:t>𝛼</m:t>
                      </m:r>
                      <m:d>
                        <m:dPr>
                          <m:ctrlPr>
                            <a:rPr lang="en-US" sz="2800" i="1">
                              <a:solidFill>
                                <a:srgbClr val="00416A"/>
                              </a:solidFill>
                              <a:latin typeface="Cambria Math" panose="02040503050406030204" pitchFamily="18" charset="0"/>
                              <a:cs typeface="Times New Roman" panose="02020603050405020304" pitchFamily="18" charset="0"/>
                            </a:rPr>
                          </m:ctrlPr>
                        </m:dPr>
                        <m:e>
                          <m:r>
                            <a:rPr lang="en-US" sz="2800">
                              <a:solidFill>
                                <a:srgbClr val="00416A"/>
                              </a:solidFill>
                              <a:latin typeface="Cambria Math" panose="02040503050406030204" pitchFamily="18" charset="0"/>
                              <a:cs typeface="Times New Roman" panose="02020603050405020304" pitchFamily="18" charset="0"/>
                            </a:rPr>
                            <m:t>𝐴𝐴𝐷𝑇</m:t>
                          </m:r>
                        </m:e>
                      </m:d>
                      <m:r>
                        <a:rPr lang="en-US" sz="2800">
                          <a:solidFill>
                            <a:srgbClr val="00416A"/>
                          </a:solidFill>
                          <a:latin typeface="Cambria Math" panose="02040503050406030204" pitchFamily="18" charset="0"/>
                          <a:cs typeface="Times New Roman" panose="02020603050405020304" pitchFamily="18" charset="0"/>
                        </a:rPr>
                        <m:t>+</m:t>
                      </m:r>
                      <m:r>
                        <a:rPr lang="el-GR" sz="2800" i="1" smtClean="0">
                          <a:solidFill>
                            <a:srgbClr val="00416A"/>
                          </a:solidFill>
                          <a:latin typeface="Cambria Math" panose="02040503050406030204" pitchFamily="18" charset="0"/>
                          <a:cs typeface="Times New Roman" panose="02020603050405020304" pitchFamily="18" charset="0"/>
                        </a:rPr>
                        <m:t>𝛽</m:t>
                      </m:r>
                      <m:d>
                        <m:dPr>
                          <m:ctrlPr>
                            <a:rPr lang="en-US" sz="2800" i="1">
                              <a:solidFill>
                                <a:srgbClr val="00416A"/>
                              </a:solidFill>
                              <a:latin typeface="Cambria Math" panose="02040503050406030204" pitchFamily="18" charset="0"/>
                              <a:cs typeface="Times New Roman" panose="02020603050405020304" pitchFamily="18" charset="0"/>
                            </a:rPr>
                          </m:ctrlPr>
                        </m:dPr>
                        <m:e>
                          <m:r>
                            <a:rPr lang="en-US" sz="2800">
                              <a:solidFill>
                                <a:srgbClr val="00416A"/>
                              </a:solidFill>
                              <a:latin typeface="Cambria Math" panose="02040503050406030204" pitchFamily="18" charset="0"/>
                              <a:cs typeface="Times New Roman" panose="02020603050405020304" pitchFamily="18" charset="0"/>
                            </a:rPr>
                            <m:t>𝑇𝑟𝑢𝑐𝑘</m:t>
                          </m:r>
                          <m:r>
                            <a:rPr lang="en-US" sz="2800">
                              <a:solidFill>
                                <a:srgbClr val="00416A"/>
                              </a:solidFill>
                              <a:latin typeface="Cambria Math" panose="02040503050406030204" pitchFamily="18" charset="0"/>
                              <a:cs typeface="Times New Roman" panose="02020603050405020304" pitchFamily="18" charset="0"/>
                            </a:rPr>
                            <m:t> </m:t>
                          </m:r>
                          <m:r>
                            <a:rPr lang="en-US" sz="2800">
                              <a:solidFill>
                                <a:srgbClr val="00416A"/>
                              </a:solidFill>
                              <a:latin typeface="Cambria Math" panose="02040503050406030204" pitchFamily="18" charset="0"/>
                              <a:cs typeface="Times New Roman" panose="02020603050405020304" pitchFamily="18" charset="0"/>
                            </a:rPr>
                            <m:t>𝑃𝑒𝑟𝑐𝑒𝑛𝑡</m:t>
                          </m:r>
                        </m:e>
                      </m:d>
                      <m:r>
                        <a:rPr lang="en-US" sz="2800">
                          <a:solidFill>
                            <a:srgbClr val="00416A"/>
                          </a:solidFill>
                          <a:latin typeface="Cambria Math" panose="02040503050406030204" pitchFamily="18" charset="0"/>
                          <a:cs typeface="Times New Roman" panose="02020603050405020304" pitchFamily="18" charset="0"/>
                        </a:rPr>
                        <m:t>+</m:t>
                      </m:r>
                      <m:r>
                        <a:rPr lang="el-GR" sz="2800" i="1" smtClean="0">
                          <a:solidFill>
                            <a:srgbClr val="00416A"/>
                          </a:solidFill>
                          <a:latin typeface="Cambria Math" panose="02040503050406030204" pitchFamily="18" charset="0"/>
                          <a:cs typeface="Times New Roman" panose="02020603050405020304" pitchFamily="18" charset="0"/>
                        </a:rPr>
                        <m:t>𝛾</m:t>
                      </m:r>
                    </m:oMath>
                  </m:oMathPara>
                </a14:m>
                <a:endParaRPr lang="en-US" sz="2800" i="1" dirty="0">
                  <a:solidFill>
                    <a:srgbClr val="00416A"/>
                  </a:solidFill>
                  <a:latin typeface="Times New Roman" panose="02020603050405020304" pitchFamily="18"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6C88C945-6254-4C3F-BBD9-C05FBD46E194}"/>
                  </a:ext>
                </a:extLst>
              </p:cNvPr>
              <p:cNvSpPr>
                <a:spLocks noRot="1" noChangeAspect="1" noMove="1" noResize="1" noEditPoints="1" noAdjustHandles="1" noChangeArrowheads="1" noChangeShapeType="1" noTextEdit="1"/>
              </p:cNvSpPr>
              <p:nvPr/>
            </p:nvSpPr>
            <p:spPr>
              <a:xfrm>
                <a:off x="670998" y="3505630"/>
                <a:ext cx="10819523" cy="523220"/>
              </a:xfrm>
              <a:prstGeom prst="rect">
                <a:avLst/>
              </a:prstGeom>
              <a:blipFill>
                <a:blip r:embed="rId3"/>
                <a:stretch>
                  <a:fillRect/>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A6725067-9ED1-B8A6-43AA-16A4D3F2D639}"/>
              </a:ext>
            </a:extLst>
          </p:cNvPr>
          <p:cNvSpPr txBox="1">
            <a:spLocks/>
          </p:cNvSpPr>
          <p:nvPr/>
        </p:nvSpPr>
        <p:spPr>
          <a:xfrm>
            <a:off x="609600" y="76200"/>
            <a:ext cx="10972800" cy="1325563"/>
          </a:xfrm>
          <a:prstGeom prst="rect">
            <a:avLst/>
          </a:prstGeom>
        </p:spPr>
        <p:txBody>
          <a:bodyPr anchor="ctr" anchorCtr="0"/>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dirty="0"/>
              <a:t>Fisher Linear Discriminant Analysis (LDA)</a:t>
            </a:r>
          </a:p>
        </p:txBody>
      </p:sp>
      <p:sp>
        <p:nvSpPr>
          <p:cNvPr id="9" name="Content Placeholder 4">
            <a:extLst>
              <a:ext uri="{FF2B5EF4-FFF2-40B4-BE49-F238E27FC236}">
                <a16:creationId xmlns:a16="http://schemas.microsoft.com/office/drawing/2014/main" id="{BF19FD67-73F1-E532-AAAA-E483CB5C3392}"/>
              </a:ext>
            </a:extLst>
          </p:cNvPr>
          <p:cNvSpPr txBox="1">
            <a:spLocks/>
          </p:cNvSpPr>
          <p:nvPr/>
        </p:nvSpPr>
        <p:spPr>
          <a:xfrm>
            <a:off x="594361" y="1489588"/>
            <a:ext cx="11066808" cy="146937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802F2D"/>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802F2D"/>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latin typeface="Times New Roman" panose="02020603050405020304" pitchFamily="18" charset="0"/>
                <a:cs typeface="Times New Roman" panose="02020603050405020304" pitchFamily="18" charset="0"/>
              </a:rPr>
              <a:t>Calculation of discriminant (classification) scores</a:t>
            </a: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r>
              <a:rPr lang="en-US" sz="2400" dirty="0">
                <a:latin typeface="Times New Roman" panose="02020603050405020304" pitchFamily="18" charset="0"/>
                <a:cs typeface="Times New Roman" panose="02020603050405020304" pitchFamily="18" charset="0"/>
              </a:rPr>
              <a:t>Identify WIM station with the highest discriminant score</a:t>
            </a:r>
          </a:p>
        </p:txBody>
      </p:sp>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E6E2CC04-14C1-9D69-CC52-DE741CABD30E}"/>
                  </a:ext>
                </a:extLst>
              </p:cNvPr>
              <p:cNvGraphicFramePr>
                <a:graphicFrameLocks noGrp="1"/>
              </p:cNvGraphicFramePr>
              <p:nvPr>
                <p:extLst>
                  <p:ext uri="{D42A27DB-BD31-4B8C-83A1-F6EECF244321}">
                    <p14:modId xmlns:p14="http://schemas.microsoft.com/office/powerpoint/2010/main" val="1781892496"/>
                  </p:ext>
                </p:extLst>
              </p:nvPr>
            </p:nvGraphicFramePr>
            <p:xfrm>
              <a:off x="154849" y="4827438"/>
              <a:ext cx="11882302" cy="1109177"/>
            </p:xfrm>
            <a:graphic>
              <a:graphicData uri="http://schemas.openxmlformats.org/drawingml/2006/table">
                <a:tbl>
                  <a:tblPr>
                    <a:tableStyleId>{69CF1AB2-1976-4502-BF36-3FF5EA218861}</a:tableStyleId>
                  </a:tblPr>
                  <a:tblGrid>
                    <a:gridCol w="984027">
                      <a:extLst>
                        <a:ext uri="{9D8B030D-6E8A-4147-A177-3AD203B41FA5}">
                          <a16:colId xmlns:a16="http://schemas.microsoft.com/office/drawing/2014/main" val="1651762130"/>
                        </a:ext>
                      </a:extLst>
                    </a:gridCol>
                    <a:gridCol w="641075">
                      <a:extLst>
                        <a:ext uri="{9D8B030D-6E8A-4147-A177-3AD203B41FA5}">
                          <a16:colId xmlns:a16="http://schemas.microsoft.com/office/drawing/2014/main" val="2887297784"/>
                        </a:ext>
                      </a:extLst>
                    </a:gridCol>
                    <a:gridCol w="641075">
                      <a:extLst>
                        <a:ext uri="{9D8B030D-6E8A-4147-A177-3AD203B41FA5}">
                          <a16:colId xmlns:a16="http://schemas.microsoft.com/office/drawing/2014/main" val="4102187989"/>
                        </a:ext>
                      </a:extLst>
                    </a:gridCol>
                    <a:gridCol w="641075">
                      <a:extLst>
                        <a:ext uri="{9D8B030D-6E8A-4147-A177-3AD203B41FA5}">
                          <a16:colId xmlns:a16="http://schemas.microsoft.com/office/drawing/2014/main" val="488397946"/>
                        </a:ext>
                      </a:extLst>
                    </a:gridCol>
                    <a:gridCol w="641075">
                      <a:extLst>
                        <a:ext uri="{9D8B030D-6E8A-4147-A177-3AD203B41FA5}">
                          <a16:colId xmlns:a16="http://schemas.microsoft.com/office/drawing/2014/main" val="1061973810"/>
                        </a:ext>
                      </a:extLst>
                    </a:gridCol>
                    <a:gridCol w="641075">
                      <a:extLst>
                        <a:ext uri="{9D8B030D-6E8A-4147-A177-3AD203B41FA5}">
                          <a16:colId xmlns:a16="http://schemas.microsoft.com/office/drawing/2014/main" val="3523206374"/>
                        </a:ext>
                      </a:extLst>
                    </a:gridCol>
                    <a:gridCol w="641075">
                      <a:extLst>
                        <a:ext uri="{9D8B030D-6E8A-4147-A177-3AD203B41FA5}">
                          <a16:colId xmlns:a16="http://schemas.microsoft.com/office/drawing/2014/main" val="1042202470"/>
                        </a:ext>
                      </a:extLst>
                    </a:gridCol>
                    <a:gridCol w="641075">
                      <a:extLst>
                        <a:ext uri="{9D8B030D-6E8A-4147-A177-3AD203B41FA5}">
                          <a16:colId xmlns:a16="http://schemas.microsoft.com/office/drawing/2014/main" val="875875110"/>
                        </a:ext>
                      </a:extLst>
                    </a:gridCol>
                    <a:gridCol w="641075">
                      <a:extLst>
                        <a:ext uri="{9D8B030D-6E8A-4147-A177-3AD203B41FA5}">
                          <a16:colId xmlns:a16="http://schemas.microsoft.com/office/drawing/2014/main" val="480123567"/>
                        </a:ext>
                      </a:extLst>
                    </a:gridCol>
                    <a:gridCol w="641075">
                      <a:extLst>
                        <a:ext uri="{9D8B030D-6E8A-4147-A177-3AD203B41FA5}">
                          <a16:colId xmlns:a16="http://schemas.microsoft.com/office/drawing/2014/main" val="2722966291"/>
                        </a:ext>
                      </a:extLst>
                    </a:gridCol>
                    <a:gridCol w="641075">
                      <a:extLst>
                        <a:ext uri="{9D8B030D-6E8A-4147-A177-3AD203B41FA5}">
                          <a16:colId xmlns:a16="http://schemas.microsoft.com/office/drawing/2014/main" val="499547512"/>
                        </a:ext>
                      </a:extLst>
                    </a:gridCol>
                    <a:gridCol w="641075">
                      <a:extLst>
                        <a:ext uri="{9D8B030D-6E8A-4147-A177-3AD203B41FA5}">
                          <a16:colId xmlns:a16="http://schemas.microsoft.com/office/drawing/2014/main" val="2074962173"/>
                        </a:ext>
                      </a:extLst>
                    </a:gridCol>
                    <a:gridCol w="641075">
                      <a:extLst>
                        <a:ext uri="{9D8B030D-6E8A-4147-A177-3AD203B41FA5}">
                          <a16:colId xmlns:a16="http://schemas.microsoft.com/office/drawing/2014/main" val="3345212390"/>
                        </a:ext>
                      </a:extLst>
                    </a:gridCol>
                    <a:gridCol w="641075">
                      <a:extLst>
                        <a:ext uri="{9D8B030D-6E8A-4147-A177-3AD203B41FA5}">
                          <a16:colId xmlns:a16="http://schemas.microsoft.com/office/drawing/2014/main" val="414241535"/>
                        </a:ext>
                      </a:extLst>
                    </a:gridCol>
                    <a:gridCol w="641075">
                      <a:extLst>
                        <a:ext uri="{9D8B030D-6E8A-4147-A177-3AD203B41FA5}">
                          <a16:colId xmlns:a16="http://schemas.microsoft.com/office/drawing/2014/main" val="1216701561"/>
                        </a:ext>
                      </a:extLst>
                    </a:gridCol>
                    <a:gridCol w="641075">
                      <a:extLst>
                        <a:ext uri="{9D8B030D-6E8A-4147-A177-3AD203B41FA5}">
                          <a16:colId xmlns:a16="http://schemas.microsoft.com/office/drawing/2014/main" val="2198961943"/>
                        </a:ext>
                      </a:extLst>
                    </a:gridCol>
                    <a:gridCol w="641075">
                      <a:extLst>
                        <a:ext uri="{9D8B030D-6E8A-4147-A177-3AD203B41FA5}">
                          <a16:colId xmlns:a16="http://schemas.microsoft.com/office/drawing/2014/main" val="2836313265"/>
                        </a:ext>
                      </a:extLst>
                    </a:gridCol>
                    <a:gridCol w="641075">
                      <a:extLst>
                        <a:ext uri="{9D8B030D-6E8A-4147-A177-3AD203B41FA5}">
                          <a16:colId xmlns:a16="http://schemas.microsoft.com/office/drawing/2014/main" val="1959484096"/>
                        </a:ext>
                      </a:extLst>
                    </a:gridCol>
                  </a:tblGrid>
                  <a:tr h="357227">
                    <a:tc>
                      <a:txBody>
                        <a:bodyPr/>
                        <a:lstStyle/>
                        <a:p>
                          <a:pPr algn="ctr" fontAlgn="b"/>
                          <a:r>
                            <a:rPr lang="en-US" sz="1000" b="1" u="none" strike="noStrike" dirty="0">
                              <a:solidFill>
                                <a:srgbClr val="000000"/>
                              </a:solidFill>
                              <a:effectLst/>
                            </a:rPr>
                            <a:t>LDA Coefficients </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#2</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#3</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#4</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#5</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#6</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 Station</a:t>
                          </a:r>
                        </a:p>
                        <a:p>
                          <a:pPr algn="ctr" fontAlgn="b"/>
                          <a:r>
                            <a:rPr lang="en-US" sz="1000" b="1" u="none" strike="noStrike" dirty="0">
                              <a:effectLst/>
                            </a:rPr>
                            <a:t>#7</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#8</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#9</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#10</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#11</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#12</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#13</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#14</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#15</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#16</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#17</a:t>
                          </a:r>
                          <a:endParaRPr lang="en-US" sz="1000" b="1"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768786421"/>
                      </a:ext>
                    </a:extLst>
                  </a:tr>
                  <a:tr h="250650">
                    <a:tc>
                      <a:txBody>
                        <a:bodyPr/>
                        <a:lstStyle/>
                        <a:p>
                          <a:pPr algn="ctr" fontAlgn="b"/>
                          <a14:m>
                            <m:oMathPara xmlns:m="http://schemas.openxmlformats.org/officeDocument/2006/math">
                              <m:oMathParaPr>
                                <m:jc m:val="centerGroup"/>
                              </m:oMathParaPr>
                              <m:oMath xmlns:m="http://schemas.openxmlformats.org/officeDocument/2006/math">
                                <m:r>
                                  <a:rPr lang="el-GR" sz="1000" b="1" i="1" smtClean="0">
                                    <a:solidFill>
                                      <a:schemeClr val="tx1"/>
                                    </a:solidFill>
                                    <a:latin typeface="Cambria Math" panose="02040503050406030204" pitchFamily="18" charset="0"/>
                                    <a:cs typeface="Times New Roman" panose="02020603050405020304" pitchFamily="18" charset="0"/>
                                  </a:rPr>
                                  <m:t>𝜶</m:t>
                                </m:r>
                              </m:oMath>
                            </m:oMathPara>
                          </a14:m>
                          <a:endParaRPr lang="en-US" sz="1000" b="1" i="1" u="none" strike="noStrike" dirty="0">
                            <a:solidFill>
                              <a:schemeClr val="tx1"/>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0.0025</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0.0008</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-0.0007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-0.0021</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-0.0020</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-0.0023</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-0.0021</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0.0056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-0.0032</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-0.0040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0.0004</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0.0005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-0.0051</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-0.0037</a:t>
                          </a:r>
                          <a:endParaRPr lang="en-US" sz="1000" b="0" i="0" u="none" strike="noStrike">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4187940872"/>
                      </a:ext>
                    </a:extLst>
                  </a:tr>
                  <a:tr h="250650">
                    <a:tc>
                      <a:txBody>
                        <a:bodyPr/>
                        <a:lstStyle/>
                        <a:p>
                          <a:pPr algn="ctr" fontAlgn="b"/>
                          <a14:m>
                            <m:oMathPara xmlns:m="http://schemas.openxmlformats.org/officeDocument/2006/math">
                              <m:oMathParaPr>
                                <m:jc m:val="centerGroup"/>
                              </m:oMathParaPr>
                              <m:oMath xmlns:m="http://schemas.openxmlformats.org/officeDocument/2006/math">
                                <m:r>
                                  <a:rPr lang="el-GR" sz="1000" b="1" i="1" smtClean="0">
                                    <a:solidFill>
                                      <a:schemeClr val="tx1"/>
                                    </a:solidFill>
                                    <a:latin typeface="Cambria Math" panose="02040503050406030204" pitchFamily="18" charset="0"/>
                                    <a:cs typeface="Times New Roman" panose="02020603050405020304" pitchFamily="18" charset="0"/>
                                  </a:rPr>
                                  <m:t>𝜷</m:t>
                                </m:r>
                              </m:oMath>
                            </m:oMathPara>
                          </a14:m>
                          <a:endParaRPr lang="en-US" sz="1000" b="1" i="1" u="none" strike="noStrike" dirty="0">
                            <a:solidFill>
                              <a:schemeClr val="tx1"/>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-3.2327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0.6790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7.6004</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12.1636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12.1890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12.9873</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12.7289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14.5129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-1.9400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20.5000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24.9000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17.7000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17.4000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29.8000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29.8000</a:t>
                          </a:r>
                          <a:endParaRPr lang="en-US" sz="1000" b="0"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4247197895"/>
                      </a:ext>
                    </a:extLst>
                  </a:tr>
                  <a:tr h="250650">
                    <a:tc>
                      <a:txBody>
                        <a:bodyPr/>
                        <a:lstStyle/>
                        <a:p>
                          <a:pPr algn="ctr" fontAlgn="b"/>
                          <a14:m>
                            <m:oMathPara xmlns:m="http://schemas.openxmlformats.org/officeDocument/2006/math">
                              <m:oMathParaPr>
                                <m:jc m:val="centerGroup"/>
                              </m:oMathParaPr>
                              <m:oMath xmlns:m="http://schemas.openxmlformats.org/officeDocument/2006/math">
                                <m:r>
                                  <a:rPr lang="el-GR" sz="1000" b="1" i="1" smtClean="0">
                                    <a:solidFill>
                                      <a:schemeClr val="tx1"/>
                                    </a:solidFill>
                                    <a:latin typeface="Cambria Math" panose="02040503050406030204" pitchFamily="18" charset="0"/>
                                    <a:cs typeface="Times New Roman" panose="02020603050405020304" pitchFamily="18" charset="0"/>
                                  </a:rPr>
                                  <m:t>𝜸</m:t>
                                </m:r>
                              </m:oMath>
                            </m:oMathPara>
                          </a14:m>
                          <a:endParaRPr lang="en-US" sz="1000" b="1" i="1" u="none" strike="noStrike" dirty="0">
                            <a:solidFill>
                              <a:schemeClr val="tx1"/>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-34.2458</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-9.1924</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-30.9730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-65.4440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-66.2837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-74.1749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-71.9658</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-92.1625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-212.0000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-184.0000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-260.0000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-263.5000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-275.0000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-241.5000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-241.0000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-378.0000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-406.0000</a:t>
                          </a:r>
                          <a:endParaRPr lang="en-US" sz="1000" b="0"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2285825787"/>
                      </a:ext>
                    </a:extLst>
                  </a:tr>
                </a:tbl>
              </a:graphicData>
            </a:graphic>
          </p:graphicFrame>
        </mc:Choice>
        <mc:Fallback xmlns="">
          <p:graphicFrame>
            <p:nvGraphicFramePr>
              <p:cNvPr id="14" name="Table 13">
                <a:extLst>
                  <a:ext uri="{FF2B5EF4-FFF2-40B4-BE49-F238E27FC236}">
                    <a16:creationId xmlns:a16="http://schemas.microsoft.com/office/drawing/2014/main" id="{E6E2CC04-14C1-9D69-CC52-DE741CABD30E}"/>
                  </a:ext>
                </a:extLst>
              </p:cNvPr>
              <p:cNvGraphicFramePr>
                <a:graphicFrameLocks noGrp="1"/>
              </p:cNvGraphicFramePr>
              <p:nvPr>
                <p:extLst>
                  <p:ext uri="{D42A27DB-BD31-4B8C-83A1-F6EECF244321}">
                    <p14:modId xmlns:p14="http://schemas.microsoft.com/office/powerpoint/2010/main" val="1781892496"/>
                  </p:ext>
                </p:extLst>
              </p:nvPr>
            </p:nvGraphicFramePr>
            <p:xfrm>
              <a:off x="154849" y="4827438"/>
              <a:ext cx="11882302" cy="1109177"/>
            </p:xfrm>
            <a:graphic>
              <a:graphicData uri="http://schemas.openxmlformats.org/drawingml/2006/table">
                <a:tbl>
                  <a:tblPr>
                    <a:tableStyleId>{69CF1AB2-1976-4502-BF36-3FF5EA218861}</a:tableStyleId>
                  </a:tblPr>
                  <a:tblGrid>
                    <a:gridCol w="984027">
                      <a:extLst>
                        <a:ext uri="{9D8B030D-6E8A-4147-A177-3AD203B41FA5}">
                          <a16:colId xmlns:a16="http://schemas.microsoft.com/office/drawing/2014/main" val="1651762130"/>
                        </a:ext>
                      </a:extLst>
                    </a:gridCol>
                    <a:gridCol w="641075">
                      <a:extLst>
                        <a:ext uri="{9D8B030D-6E8A-4147-A177-3AD203B41FA5}">
                          <a16:colId xmlns:a16="http://schemas.microsoft.com/office/drawing/2014/main" val="2887297784"/>
                        </a:ext>
                      </a:extLst>
                    </a:gridCol>
                    <a:gridCol w="641075">
                      <a:extLst>
                        <a:ext uri="{9D8B030D-6E8A-4147-A177-3AD203B41FA5}">
                          <a16:colId xmlns:a16="http://schemas.microsoft.com/office/drawing/2014/main" val="4102187989"/>
                        </a:ext>
                      </a:extLst>
                    </a:gridCol>
                    <a:gridCol w="641075">
                      <a:extLst>
                        <a:ext uri="{9D8B030D-6E8A-4147-A177-3AD203B41FA5}">
                          <a16:colId xmlns:a16="http://schemas.microsoft.com/office/drawing/2014/main" val="488397946"/>
                        </a:ext>
                      </a:extLst>
                    </a:gridCol>
                    <a:gridCol w="641075">
                      <a:extLst>
                        <a:ext uri="{9D8B030D-6E8A-4147-A177-3AD203B41FA5}">
                          <a16:colId xmlns:a16="http://schemas.microsoft.com/office/drawing/2014/main" val="1061973810"/>
                        </a:ext>
                      </a:extLst>
                    </a:gridCol>
                    <a:gridCol w="641075">
                      <a:extLst>
                        <a:ext uri="{9D8B030D-6E8A-4147-A177-3AD203B41FA5}">
                          <a16:colId xmlns:a16="http://schemas.microsoft.com/office/drawing/2014/main" val="3523206374"/>
                        </a:ext>
                      </a:extLst>
                    </a:gridCol>
                    <a:gridCol w="641075">
                      <a:extLst>
                        <a:ext uri="{9D8B030D-6E8A-4147-A177-3AD203B41FA5}">
                          <a16:colId xmlns:a16="http://schemas.microsoft.com/office/drawing/2014/main" val="1042202470"/>
                        </a:ext>
                      </a:extLst>
                    </a:gridCol>
                    <a:gridCol w="641075">
                      <a:extLst>
                        <a:ext uri="{9D8B030D-6E8A-4147-A177-3AD203B41FA5}">
                          <a16:colId xmlns:a16="http://schemas.microsoft.com/office/drawing/2014/main" val="875875110"/>
                        </a:ext>
                      </a:extLst>
                    </a:gridCol>
                    <a:gridCol w="641075">
                      <a:extLst>
                        <a:ext uri="{9D8B030D-6E8A-4147-A177-3AD203B41FA5}">
                          <a16:colId xmlns:a16="http://schemas.microsoft.com/office/drawing/2014/main" val="480123567"/>
                        </a:ext>
                      </a:extLst>
                    </a:gridCol>
                    <a:gridCol w="641075">
                      <a:extLst>
                        <a:ext uri="{9D8B030D-6E8A-4147-A177-3AD203B41FA5}">
                          <a16:colId xmlns:a16="http://schemas.microsoft.com/office/drawing/2014/main" val="2722966291"/>
                        </a:ext>
                      </a:extLst>
                    </a:gridCol>
                    <a:gridCol w="641075">
                      <a:extLst>
                        <a:ext uri="{9D8B030D-6E8A-4147-A177-3AD203B41FA5}">
                          <a16:colId xmlns:a16="http://schemas.microsoft.com/office/drawing/2014/main" val="499547512"/>
                        </a:ext>
                      </a:extLst>
                    </a:gridCol>
                    <a:gridCol w="641075">
                      <a:extLst>
                        <a:ext uri="{9D8B030D-6E8A-4147-A177-3AD203B41FA5}">
                          <a16:colId xmlns:a16="http://schemas.microsoft.com/office/drawing/2014/main" val="2074962173"/>
                        </a:ext>
                      </a:extLst>
                    </a:gridCol>
                    <a:gridCol w="641075">
                      <a:extLst>
                        <a:ext uri="{9D8B030D-6E8A-4147-A177-3AD203B41FA5}">
                          <a16:colId xmlns:a16="http://schemas.microsoft.com/office/drawing/2014/main" val="3345212390"/>
                        </a:ext>
                      </a:extLst>
                    </a:gridCol>
                    <a:gridCol w="641075">
                      <a:extLst>
                        <a:ext uri="{9D8B030D-6E8A-4147-A177-3AD203B41FA5}">
                          <a16:colId xmlns:a16="http://schemas.microsoft.com/office/drawing/2014/main" val="414241535"/>
                        </a:ext>
                      </a:extLst>
                    </a:gridCol>
                    <a:gridCol w="641075">
                      <a:extLst>
                        <a:ext uri="{9D8B030D-6E8A-4147-A177-3AD203B41FA5}">
                          <a16:colId xmlns:a16="http://schemas.microsoft.com/office/drawing/2014/main" val="1216701561"/>
                        </a:ext>
                      </a:extLst>
                    </a:gridCol>
                    <a:gridCol w="641075">
                      <a:extLst>
                        <a:ext uri="{9D8B030D-6E8A-4147-A177-3AD203B41FA5}">
                          <a16:colId xmlns:a16="http://schemas.microsoft.com/office/drawing/2014/main" val="2198961943"/>
                        </a:ext>
                      </a:extLst>
                    </a:gridCol>
                    <a:gridCol w="641075">
                      <a:extLst>
                        <a:ext uri="{9D8B030D-6E8A-4147-A177-3AD203B41FA5}">
                          <a16:colId xmlns:a16="http://schemas.microsoft.com/office/drawing/2014/main" val="2836313265"/>
                        </a:ext>
                      </a:extLst>
                    </a:gridCol>
                    <a:gridCol w="641075">
                      <a:extLst>
                        <a:ext uri="{9D8B030D-6E8A-4147-A177-3AD203B41FA5}">
                          <a16:colId xmlns:a16="http://schemas.microsoft.com/office/drawing/2014/main" val="1959484096"/>
                        </a:ext>
                      </a:extLst>
                    </a:gridCol>
                  </a:tblGrid>
                  <a:tr h="357227">
                    <a:tc>
                      <a:txBody>
                        <a:bodyPr/>
                        <a:lstStyle/>
                        <a:p>
                          <a:pPr algn="ctr" fontAlgn="b"/>
                          <a:r>
                            <a:rPr lang="en-US" sz="1000" b="1" u="none" strike="noStrike" dirty="0">
                              <a:solidFill>
                                <a:srgbClr val="000000"/>
                              </a:solidFill>
                              <a:effectLst/>
                            </a:rPr>
                            <a:t>LDA Coefficients </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#2</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#3</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#4</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#5</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#6</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 Station</a:t>
                          </a:r>
                        </a:p>
                        <a:p>
                          <a:pPr algn="ctr" fontAlgn="b"/>
                          <a:r>
                            <a:rPr lang="en-US" sz="1000" b="1" u="none" strike="noStrike" dirty="0">
                              <a:effectLst/>
                            </a:rPr>
                            <a:t>#7</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#8</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#9</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#10</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#11</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#12</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#13</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#14</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#15</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#16</a:t>
                          </a:r>
                          <a:endParaRPr lang="en-US" sz="1000" b="1"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b="1" u="none" strike="noStrike" dirty="0">
                              <a:effectLst/>
                            </a:rPr>
                            <a:t>Station</a:t>
                          </a:r>
                        </a:p>
                        <a:p>
                          <a:pPr algn="ctr" fontAlgn="b"/>
                          <a:r>
                            <a:rPr lang="en-US" sz="1000" b="1" u="none" strike="noStrike" dirty="0">
                              <a:effectLst/>
                            </a:rPr>
                            <a:t>#17</a:t>
                          </a:r>
                          <a:endParaRPr lang="en-US" sz="1000" b="1"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768786421"/>
                      </a:ext>
                    </a:extLst>
                  </a:tr>
                  <a:tr h="250650">
                    <a:tc>
                      <a:txBody>
                        <a:bodyPr/>
                        <a:lstStyle/>
                        <a:p>
                          <a:endParaRPr lang="en-US"/>
                        </a:p>
                      </a:txBody>
                      <a:tcPr marL="8453" marR="8453" marT="8453" marB="0" anchor="ctr">
                        <a:blipFill>
                          <a:blip r:embed="rId4"/>
                          <a:stretch>
                            <a:fillRect l="-621" t="-146341" r="-1112422" b="-214634"/>
                          </a:stretch>
                        </a:blipFill>
                      </a:tcPr>
                    </a:tc>
                    <a:tc>
                      <a:txBody>
                        <a:bodyPr/>
                        <a:lstStyle/>
                        <a:p>
                          <a:pPr algn="ctr" fontAlgn="b"/>
                          <a:r>
                            <a:rPr lang="en-US" sz="1000" u="none" strike="noStrike" dirty="0">
                              <a:effectLst/>
                            </a:rPr>
                            <a:t>0.0025</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0.0008</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-0.0007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-0.0021</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-0.0020</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-0.0023</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-0.0021</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-0.0025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0.0056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-0.0032</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-0.0040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-0.0036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0.0004</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0.0005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-0.0051</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-0.0037</a:t>
                          </a:r>
                          <a:endParaRPr lang="en-US" sz="1000" b="0" i="0" u="none" strike="noStrike">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4187940872"/>
                      </a:ext>
                    </a:extLst>
                  </a:tr>
                  <a:tr h="250650">
                    <a:tc>
                      <a:txBody>
                        <a:bodyPr/>
                        <a:lstStyle/>
                        <a:p>
                          <a:endParaRPr lang="en-US"/>
                        </a:p>
                      </a:txBody>
                      <a:tcPr marL="8453" marR="8453" marT="8453" marB="0" anchor="ctr">
                        <a:blipFill>
                          <a:blip r:embed="rId4"/>
                          <a:stretch>
                            <a:fillRect l="-621" t="-240476" r="-1112422" b="-109524"/>
                          </a:stretch>
                        </a:blipFill>
                      </a:tcPr>
                    </a:tc>
                    <a:tc>
                      <a:txBody>
                        <a:bodyPr/>
                        <a:lstStyle/>
                        <a:p>
                          <a:pPr algn="ctr" fontAlgn="b"/>
                          <a:r>
                            <a:rPr lang="en-US" sz="1000" u="none" strike="noStrike" dirty="0">
                              <a:effectLst/>
                            </a:rPr>
                            <a:t>-3.2327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0.6790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7.6004</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12.1636</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12.1890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12.9873</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12.7289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14.5129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-1.9400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20.5000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24.9000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17.7000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17.4000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29.8000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29.8000</a:t>
                          </a:r>
                          <a:endParaRPr lang="en-US" sz="1000" b="0"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4247197895"/>
                      </a:ext>
                    </a:extLst>
                  </a:tr>
                  <a:tr h="250650">
                    <a:tc>
                      <a:txBody>
                        <a:bodyPr/>
                        <a:lstStyle/>
                        <a:p>
                          <a:endParaRPr lang="en-US"/>
                        </a:p>
                      </a:txBody>
                      <a:tcPr marL="8453" marR="8453" marT="8453" marB="0" anchor="ctr">
                        <a:blipFill>
                          <a:blip r:embed="rId4"/>
                          <a:stretch>
                            <a:fillRect l="-621" t="-348780" r="-1112422" b="-12195"/>
                          </a:stretch>
                        </a:blipFill>
                      </a:tcPr>
                    </a:tc>
                    <a:tc>
                      <a:txBody>
                        <a:bodyPr/>
                        <a:lstStyle/>
                        <a:p>
                          <a:pPr algn="ctr" fontAlgn="b"/>
                          <a:r>
                            <a:rPr lang="en-US" sz="1000" u="none" strike="noStrike">
                              <a:effectLst/>
                            </a:rPr>
                            <a:t>-34.2458</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-9.1924</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-30.9730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-65.4440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-66.2837</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-74.1749</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-71.9658</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a:effectLst/>
                            </a:rPr>
                            <a:t>-92.1625</a:t>
                          </a:r>
                          <a:endParaRPr lang="en-US" sz="1000" b="0" i="0" u="none" strike="noStrike">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-212.0000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-184.0000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-260.0000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-263.5000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-275.0000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-241.5000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-241.0000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-378.0000</a:t>
                          </a:r>
                          <a:endParaRPr lang="en-US" sz="1000" b="0" i="0" u="none" strike="noStrike" dirty="0">
                            <a:solidFill>
                              <a:srgbClr val="000000"/>
                            </a:solidFill>
                            <a:effectLst/>
                            <a:latin typeface="Calibri" panose="020F0502020204030204" pitchFamily="34" charset="0"/>
                          </a:endParaRPr>
                        </a:p>
                      </a:txBody>
                      <a:tcPr marL="8453" marR="8453" marT="8453" marB="0" anchor="ctr"/>
                    </a:tc>
                    <a:tc>
                      <a:txBody>
                        <a:bodyPr/>
                        <a:lstStyle/>
                        <a:p>
                          <a:pPr algn="ctr" fontAlgn="b"/>
                          <a:r>
                            <a:rPr lang="en-US" sz="1000" u="none" strike="noStrike" dirty="0">
                              <a:effectLst/>
                            </a:rPr>
                            <a:t>-406.0000</a:t>
                          </a:r>
                          <a:endParaRPr lang="en-US" sz="1000" b="0" i="0" u="none" strike="noStrike" dirty="0">
                            <a:solidFill>
                              <a:srgbClr val="000000"/>
                            </a:solidFill>
                            <a:effectLst/>
                            <a:latin typeface="Calibri" panose="020F0502020204030204" pitchFamily="34" charset="0"/>
                          </a:endParaRPr>
                        </a:p>
                      </a:txBody>
                      <a:tcPr marL="8453" marR="8453" marT="8453" marB="0" anchor="ctr"/>
                    </a:tc>
                    <a:extLst>
                      <a:ext uri="{0D108BD9-81ED-4DB2-BD59-A6C34878D82A}">
                        <a16:rowId xmlns:a16="http://schemas.microsoft.com/office/drawing/2014/main" val="2285825787"/>
                      </a:ext>
                    </a:extLst>
                  </a:tr>
                </a:tbl>
              </a:graphicData>
            </a:graphic>
          </p:graphicFrame>
        </mc:Fallback>
      </mc:AlternateContent>
    </p:spTree>
    <p:extLst>
      <p:ext uri="{BB962C8B-B14F-4D97-AF65-F5344CB8AC3E}">
        <p14:creationId xmlns:p14="http://schemas.microsoft.com/office/powerpoint/2010/main" val="213626856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ED53-5E92-4DEE-82A2-BE2EA034328A}"/>
              </a:ext>
            </a:extLst>
          </p:cNvPr>
          <p:cNvSpPr>
            <a:spLocks noGrp="1"/>
          </p:cNvSpPr>
          <p:nvPr>
            <p:ph type="title"/>
          </p:nvPr>
        </p:nvSpPr>
        <p:spPr>
          <a:xfrm>
            <a:off x="609600" y="76200"/>
            <a:ext cx="10972800" cy="1325563"/>
          </a:xfrm>
        </p:spPr>
        <p:txBody>
          <a:bodyPr/>
          <a:lstStyle/>
          <a:p>
            <a:r>
              <a:rPr lang="en-US" dirty="0"/>
              <a:t>Verification of the LDA Results</a:t>
            </a:r>
          </a:p>
        </p:txBody>
      </p:sp>
      <p:graphicFrame>
        <p:nvGraphicFramePr>
          <p:cNvPr id="9" name="Table 8">
            <a:extLst>
              <a:ext uri="{FF2B5EF4-FFF2-40B4-BE49-F238E27FC236}">
                <a16:creationId xmlns:a16="http://schemas.microsoft.com/office/drawing/2014/main" id="{7F7F3F44-6C86-4B51-A52D-668091B35EC8}"/>
              </a:ext>
            </a:extLst>
          </p:cNvPr>
          <p:cNvGraphicFramePr>
            <a:graphicFrameLocks noGrp="1"/>
          </p:cNvGraphicFramePr>
          <p:nvPr>
            <p:extLst>
              <p:ext uri="{D42A27DB-BD31-4B8C-83A1-F6EECF244321}">
                <p14:modId xmlns:p14="http://schemas.microsoft.com/office/powerpoint/2010/main" val="2197932931"/>
              </p:ext>
            </p:extLst>
          </p:nvPr>
        </p:nvGraphicFramePr>
        <p:xfrm>
          <a:off x="159777" y="1313836"/>
          <a:ext cx="11872450" cy="4688274"/>
        </p:xfrm>
        <a:graphic>
          <a:graphicData uri="http://schemas.openxmlformats.org/drawingml/2006/table">
            <a:tbl>
              <a:tblPr>
                <a:tableStyleId>{69CF1AB2-1976-4502-BF36-3FF5EA218861}</a:tableStyleId>
              </a:tblPr>
              <a:tblGrid>
                <a:gridCol w="646038">
                  <a:extLst>
                    <a:ext uri="{9D8B030D-6E8A-4147-A177-3AD203B41FA5}">
                      <a16:colId xmlns:a16="http://schemas.microsoft.com/office/drawing/2014/main" val="2452181618"/>
                    </a:ext>
                  </a:extLst>
                </a:gridCol>
                <a:gridCol w="866775">
                  <a:extLst>
                    <a:ext uri="{9D8B030D-6E8A-4147-A177-3AD203B41FA5}">
                      <a16:colId xmlns:a16="http://schemas.microsoft.com/office/drawing/2014/main" val="898947569"/>
                    </a:ext>
                  </a:extLst>
                </a:gridCol>
                <a:gridCol w="628650">
                  <a:extLst>
                    <a:ext uri="{9D8B030D-6E8A-4147-A177-3AD203B41FA5}">
                      <a16:colId xmlns:a16="http://schemas.microsoft.com/office/drawing/2014/main" val="2880410762"/>
                    </a:ext>
                  </a:extLst>
                </a:gridCol>
                <a:gridCol w="450267">
                  <a:extLst>
                    <a:ext uri="{9D8B030D-6E8A-4147-A177-3AD203B41FA5}">
                      <a16:colId xmlns:a16="http://schemas.microsoft.com/office/drawing/2014/main" val="344285326"/>
                    </a:ext>
                  </a:extLst>
                </a:gridCol>
                <a:gridCol w="606252">
                  <a:extLst>
                    <a:ext uri="{9D8B030D-6E8A-4147-A177-3AD203B41FA5}">
                      <a16:colId xmlns:a16="http://schemas.microsoft.com/office/drawing/2014/main" val="3768657933"/>
                    </a:ext>
                  </a:extLst>
                </a:gridCol>
                <a:gridCol w="271266">
                  <a:extLst>
                    <a:ext uri="{9D8B030D-6E8A-4147-A177-3AD203B41FA5}">
                      <a16:colId xmlns:a16="http://schemas.microsoft.com/office/drawing/2014/main" val="4146324369"/>
                    </a:ext>
                  </a:extLst>
                </a:gridCol>
                <a:gridCol w="494306">
                  <a:extLst>
                    <a:ext uri="{9D8B030D-6E8A-4147-A177-3AD203B41FA5}">
                      <a16:colId xmlns:a16="http://schemas.microsoft.com/office/drawing/2014/main" val="1976614718"/>
                    </a:ext>
                  </a:extLst>
                </a:gridCol>
                <a:gridCol w="494306">
                  <a:extLst>
                    <a:ext uri="{9D8B030D-6E8A-4147-A177-3AD203B41FA5}">
                      <a16:colId xmlns:a16="http://schemas.microsoft.com/office/drawing/2014/main" val="4099286894"/>
                    </a:ext>
                  </a:extLst>
                </a:gridCol>
                <a:gridCol w="494306">
                  <a:extLst>
                    <a:ext uri="{9D8B030D-6E8A-4147-A177-3AD203B41FA5}">
                      <a16:colId xmlns:a16="http://schemas.microsoft.com/office/drawing/2014/main" val="3366409392"/>
                    </a:ext>
                  </a:extLst>
                </a:gridCol>
                <a:gridCol w="494306">
                  <a:extLst>
                    <a:ext uri="{9D8B030D-6E8A-4147-A177-3AD203B41FA5}">
                      <a16:colId xmlns:a16="http://schemas.microsoft.com/office/drawing/2014/main" val="2647789863"/>
                    </a:ext>
                  </a:extLst>
                </a:gridCol>
                <a:gridCol w="494306">
                  <a:extLst>
                    <a:ext uri="{9D8B030D-6E8A-4147-A177-3AD203B41FA5}">
                      <a16:colId xmlns:a16="http://schemas.microsoft.com/office/drawing/2014/main" val="903527959"/>
                    </a:ext>
                  </a:extLst>
                </a:gridCol>
                <a:gridCol w="494306">
                  <a:extLst>
                    <a:ext uri="{9D8B030D-6E8A-4147-A177-3AD203B41FA5}">
                      <a16:colId xmlns:a16="http://schemas.microsoft.com/office/drawing/2014/main" val="1661229797"/>
                    </a:ext>
                  </a:extLst>
                </a:gridCol>
                <a:gridCol w="494306">
                  <a:extLst>
                    <a:ext uri="{9D8B030D-6E8A-4147-A177-3AD203B41FA5}">
                      <a16:colId xmlns:a16="http://schemas.microsoft.com/office/drawing/2014/main" val="722140448"/>
                    </a:ext>
                  </a:extLst>
                </a:gridCol>
                <a:gridCol w="494306">
                  <a:extLst>
                    <a:ext uri="{9D8B030D-6E8A-4147-A177-3AD203B41FA5}">
                      <a16:colId xmlns:a16="http://schemas.microsoft.com/office/drawing/2014/main" val="1439532698"/>
                    </a:ext>
                  </a:extLst>
                </a:gridCol>
                <a:gridCol w="494306">
                  <a:extLst>
                    <a:ext uri="{9D8B030D-6E8A-4147-A177-3AD203B41FA5}">
                      <a16:colId xmlns:a16="http://schemas.microsoft.com/office/drawing/2014/main" val="3261043082"/>
                    </a:ext>
                  </a:extLst>
                </a:gridCol>
                <a:gridCol w="494306">
                  <a:extLst>
                    <a:ext uri="{9D8B030D-6E8A-4147-A177-3AD203B41FA5}">
                      <a16:colId xmlns:a16="http://schemas.microsoft.com/office/drawing/2014/main" val="1841864469"/>
                    </a:ext>
                  </a:extLst>
                </a:gridCol>
                <a:gridCol w="494306">
                  <a:extLst>
                    <a:ext uri="{9D8B030D-6E8A-4147-A177-3AD203B41FA5}">
                      <a16:colId xmlns:a16="http://schemas.microsoft.com/office/drawing/2014/main" val="53738517"/>
                    </a:ext>
                  </a:extLst>
                </a:gridCol>
                <a:gridCol w="494306">
                  <a:extLst>
                    <a:ext uri="{9D8B030D-6E8A-4147-A177-3AD203B41FA5}">
                      <a16:colId xmlns:a16="http://schemas.microsoft.com/office/drawing/2014/main" val="308344617"/>
                    </a:ext>
                  </a:extLst>
                </a:gridCol>
                <a:gridCol w="494306">
                  <a:extLst>
                    <a:ext uri="{9D8B030D-6E8A-4147-A177-3AD203B41FA5}">
                      <a16:colId xmlns:a16="http://schemas.microsoft.com/office/drawing/2014/main" val="1124463796"/>
                    </a:ext>
                  </a:extLst>
                </a:gridCol>
                <a:gridCol w="494306">
                  <a:extLst>
                    <a:ext uri="{9D8B030D-6E8A-4147-A177-3AD203B41FA5}">
                      <a16:colId xmlns:a16="http://schemas.microsoft.com/office/drawing/2014/main" val="729384186"/>
                    </a:ext>
                  </a:extLst>
                </a:gridCol>
                <a:gridCol w="494306">
                  <a:extLst>
                    <a:ext uri="{9D8B030D-6E8A-4147-A177-3AD203B41FA5}">
                      <a16:colId xmlns:a16="http://schemas.microsoft.com/office/drawing/2014/main" val="943500899"/>
                    </a:ext>
                  </a:extLst>
                </a:gridCol>
                <a:gridCol w="494306">
                  <a:extLst>
                    <a:ext uri="{9D8B030D-6E8A-4147-A177-3AD203B41FA5}">
                      <a16:colId xmlns:a16="http://schemas.microsoft.com/office/drawing/2014/main" val="2862933835"/>
                    </a:ext>
                  </a:extLst>
                </a:gridCol>
                <a:gridCol w="494306">
                  <a:extLst>
                    <a:ext uri="{9D8B030D-6E8A-4147-A177-3AD203B41FA5}">
                      <a16:colId xmlns:a16="http://schemas.microsoft.com/office/drawing/2014/main" val="1008566288"/>
                    </a:ext>
                  </a:extLst>
                </a:gridCol>
              </a:tblGrid>
              <a:tr h="295889">
                <a:tc rowSpan="2">
                  <a:txBody>
                    <a:bodyPr/>
                    <a:lstStyle/>
                    <a:p>
                      <a:pPr algn="ctr" fontAlgn="b"/>
                      <a:r>
                        <a:rPr lang="en-US" sz="800" b="1" u="none" strike="noStrike" dirty="0">
                          <a:effectLst/>
                          <a:latin typeface="+mn-lt"/>
                        </a:rPr>
                        <a:t>Urban/Rural</a:t>
                      </a:r>
                      <a:endParaRPr lang="en-US" sz="800" b="1" i="0" u="none" strike="noStrike" dirty="0">
                        <a:solidFill>
                          <a:srgbClr val="000000"/>
                        </a:solidFill>
                        <a:effectLst/>
                        <a:latin typeface="+mn-lt"/>
                      </a:endParaRPr>
                    </a:p>
                  </a:txBody>
                  <a:tcPr marL="6724" marR="6724" marT="6724" marB="0" anchor="ctr"/>
                </a:tc>
                <a:tc rowSpan="2">
                  <a:txBody>
                    <a:bodyPr/>
                    <a:lstStyle/>
                    <a:p>
                      <a:pPr algn="ctr" fontAlgn="b"/>
                      <a:r>
                        <a:rPr lang="en-US" sz="800" b="1" u="none" strike="noStrike" dirty="0">
                          <a:effectLst/>
                          <a:latin typeface="+mn-lt"/>
                        </a:rPr>
                        <a:t>Functional</a:t>
                      </a:r>
                    </a:p>
                    <a:p>
                      <a:pPr algn="ctr" fontAlgn="b"/>
                      <a:r>
                        <a:rPr lang="en-US" sz="800" b="1" u="none" strike="noStrike" dirty="0">
                          <a:effectLst/>
                          <a:latin typeface="+mn-lt"/>
                        </a:rPr>
                        <a:t>Class</a:t>
                      </a:r>
                      <a:endParaRPr lang="en-US" sz="800" b="1" i="0" u="none" strike="noStrike" dirty="0">
                        <a:solidFill>
                          <a:srgbClr val="000000"/>
                        </a:solidFill>
                        <a:effectLst/>
                        <a:latin typeface="+mn-lt"/>
                      </a:endParaRPr>
                    </a:p>
                  </a:txBody>
                  <a:tcPr marL="6724" marR="6724" marT="6724" marB="0" anchor="ctr"/>
                </a:tc>
                <a:tc rowSpan="2">
                  <a:txBody>
                    <a:bodyPr/>
                    <a:lstStyle/>
                    <a:p>
                      <a:pPr algn="ctr" fontAlgn="b"/>
                      <a:r>
                        <a:rPr lang="en-US" sz="800" b="1" u="none" strike="noStrike" dirty="0">
                          <a:effectLst/>
                          <a:latin typeface="+mn-lt"/>
                        </a:rPr>
                        <a:t>Truck</a:t>
                      </a:r>
                    </a:p>
                    <a:p>
                      <a:pPr algn="ctr" fontAlgn="b"/>
                      <a:r>
                        <a:rPr lang="en-US" sz="800" b="1" u="none" strike="noStrike" dirty="0">
                          <a:effectLst/>
                          <a:latin typeface="+mn-lt"/>
                        </a:rPr>
                        <a:t>Percent</a:t>
                      </a:r>
                      <a:endParaRPr lang="en-US" sz="800" b="1" i="0" u="none" strike="noStrike" dirty="0">
                        <a:solidFill>
                          <a:srgbClr val="000000"/>
                        </a:solidFill>
                        <a:effectLst/>
                        <a:latin typeface="+mn-lt"/>
                      </a:endParaRPr>
                    </a:p>
                  </a:txBody>
                  <a:tcPr marL="6724" marR="6724" marT="6724" marB="0" anchor="ctr"/>
                </a:tc>
                <a:tc rowSpan="2">
                  <a:txBody>
                    <a:bodyPr/>
                    <a:lstStyle/>
                    <a:p>
                      <a:pPr algn="ctr" fontAlgn="b"/>
                      <a:r>
                        <a:rPr lang="en-US" sz="800" b="1" u="none" strike="noStrike" dirty="0">
                          <a:effectLst/>
                          <a:latin typeface="+mn-lt"/>
                        </a:rPr>
                        <a:t>AADT</a:t>
                      </a:r>
                      <a:endParaRPr lang="en-US" sz="800" b="1" i="0" u="none" strike="noStrike" dirty="0">
                        <a:solidFill>
                          <a:srgbClr val="000000"/>
                        </a:solidFill>
                        <a:effectLst/>
                        <a:latin typeface="+mn-lt"/>
                      </a:endParaRPr>
                    </a:p>
                  </a:txBody>
                  <a:tcPr marL="6724" marR="6724" marT="6724" marB="0" anchor="ctr"/>
                </a:tc>
                <a:tc rowSpan="2">
                  <a:txBody>
                    <a:bodyPr/>
                    <a:lstStyle/>
                    <a:p>
                      <a:pPr algn="ctr" fontAlgn="b"/>
                      <a:r>
                        <a:rPr lang="en-US" sz="800" b="1" u="none" strike="noStrike" dirty="0">
                          <a:effectLst/>
                          <a:latin typeface="+mn-lt"/>
                        </a:rPr>
                        <a:t>WIM</a:t>
                      </a:r>
                    </a:p>
                    <a:p>
                      <a:pPr algn="ctr" fontAlgn="b"/>
                      <a:r>
                        <a:rPr lang="en-US" sz="800" b="1" u="none" strike="noStrike" dirty="0">
                          <a:effectLst/>
                          <a:latin typeface="+mn-lt"/>
                        </a:rPr>
                        <a:t>Station</a:t>
                      </a:r>
                      <a:endParaRPr lang="en-US" sz="800" b="1" i="0" u="none" strike="noStrike" dirty="0">
                        <a:solidFill>
                          <a:srgbClr val="000000"/>
                        </a:solidFill>
                        <a:effectLst/>
                        <a:latin typeface="+mn-lt"/>
                      </a:endParaRPr>
                    </a:p>
                  </a:txBody>
                  <a:tcPr marL="6724" marR="6724" marT="6724" marB="0" anchor="ctr"/>
                </a:tc>
                <a:tc rowSpan="19">
                  <a:txBody>
                    <a:bodyPr/>
                    <a:lstStyle/>
                    <a:p>
                      <a:pPr algn="ctr" fontAlgn="b"/>
                      <a:endParaRPr lang="en-US" sz="800" b="0" i="0" u="none" strike="noStrike" dirty="0">
                        <a:solidFill>
                          <a:srgbClr val="000000"/>
                        </a:solidFill>
                        <a:effectLst/>
                        <a:latin typeface="+mn-lt"/>
                      </a:endParaRPr>
                    </a:p>
                  </a:txBody>
                  <a:tcPr marL="6724" marR="6724" marT="6724"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1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dirty="0">
                          <a:solidFill>
                            <a:schemeClr val="tx1"/>
                          </a:solidFill>
                          <a:latin typeface="+mn-lt"/>
                        </a:rPr>
                        <a:t>Discriminant Score</a:t>
                      </a:r>
                      <a:endParaRPr lang="en-US" sz="800" b="1" dirty="0">
                        <a:solidFill>
                          <a:schemeClr val="tx1"/>
                        </a:solidFill>
                        <a:latin typeface="+mn-lt"/>
                        <a:cs typeface="Times New Roman" panose="02020603050405020304" pitchFamily="18" charset="0"/>
                      </a:endParaRPr>
                    </a:p>
                  </a:txBody>
                  <a:tcPr marL="6724" marR="6724" marT="6724" marB="0" anchor="ct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6724" marR="6724" marT="6724" marB="0" anchor="b"/>
                </a:tc>
                <a:extLst>
                  <a:ext uri="{0D108BD9-81ED-4DB2-BD59-A6C34878D82A}">
                    <a16:rowId xmlns:a16="http://schemas.microsoft.com/office/drawing/2014/main" val="2818881267"/>
                  </a:ext>
                </a:extLst>
              </a:tr>
              <a:tr h="342900">
                <a:tc vMerge="1">
                  <a:txBody>
                    <a:bodyPr/>
                    <a:lstStyle/>
                    <a:p>
                      <a:pPr algn="l" fontAlgn="b"/>
                      <a:r>
                        <a:rPr lang="en-US" sz="800" u="none" strike="noStrike" dirty="0">
                          <a:effectLst/>
                        </a:rPr>
                        <a:t>Urban/Rural</a:t>
                      </a:r>
                      <a:endParaRPr lang="en-US" sz="800" b="0" i="0" u="none" strike="noStrike" dirty="0">
                        <a:solidFill>
                          <a:srgbClr val="000000"/>
                        </a:solidFill>
                        <a:effectLst/>
                        <a:latin typeface="Calibri" panose="020F0502020204030204" pitchFamily="34" charset="0"/>
                      </a:endParaRPr>
                    </a:p>
                  </a:txBody>
                  <a:tcPr marL="6724" marR="6724" marT="6724" marB="0" anchor="b"/>
                </a:tc>
                <a:tc vMerge="1">
                  <a:txBody>
                    <a:bodyPr/>
                    <a:lstStyle/>
                    <a:p>
                      <a:pPr algn="l" fontAlgn="b"/>
                      <a:r>
                        <a:rPr lang="en-US" sz="800" u="none" strike="noStrike" dirty="0">
                          <a:effectLst/>
                        </a:rPr>
                        <a:t>Functional Class</a:t>
                      </a:r>
                      <a:endParaRPr lang="en-US" sz="800" b="0" i="0" u="none" strike="noStrike" dirty="0">
                        <a:solidFill>
                          <a:srgbClr val="000000"/>
                        </a:solidFill>
                        <a:effectLst/>
                        <a:latin typeface="Calibri" panose="020F0502020204030204" pitchFamily="34" charset="0"/>
                      </a:endParaRPr>
                    </a:p>
                  </a:txBody>
                  <a:tcPr marL="6724" marR="6724" marT="6724" marB="0" anchor="b"/>
                </a:tc>
                <a:tc vMerge="1">
                  <a:txBody>
                    <a:bodyPr/>
                    <a:lstStyle/>
                    <a:p>
                      <a:pPr algn="l" fontAlgn="b"/>
                      <a:r>
                        <a:rPr lang="en-US" sz="800" u="none" strike="noStrike" dirty="0">
                          <a:effectLst/>
                        </a:rPr>
                        <a:t>Truck Percent</a:t>
                      </a:r>
                      <a:endParaRPr lang="en-US" sz="800" b="0" i="0" u="none" strike="noStrike" dirty="0">
                        <a:solidFill>
                          <a:srgbClr val="000000"/>
                        </a:solidFill>
                        <a:effectLst/>
                        <a:latin typeface="Calibri" panose="020F0502020204030204" pitchFamily="34" charset="0"/>
                      </a:endParaRPr>
                    </a:p>
                  </a:txBody>
                  <a:tcPr marL="6724" marR="6724" marT="6724" marB="0" anchor="b"/>
                </a:tc>
                <a:tc vMerge="1">
                  <a:txBody>
                    <a:bodyPr/>
                    <a:lstStyle/>
                    <a:p>
                      <a:pPr algn="l" fontAlgn="b"/>
                      <a:r>
                        <a:rPr lang="en-US" sz="800" u="none" strike="noStrike" dirty="0">
                          <a:effectLst/>
                        </a:rPr>
                        <a:t>AADT</a:t>
                      </a:r>
                      <a:endParaRPr lang="en-US" sz="800" b="0" i="0" u="none" strike="noStrike" dirty="0">
                        <a:solidFill>
                          <a:srgbClr val="000000"/>
                        </a:solidFill>
                        <a:effectLst/>
                        <a:latin typeface="Calibri" panose="020F0502020204030204" pitchFamily="34" charset="0"/>
                      </a:endParaRPr>
                    </a:p>
                  </a:txBody>
                  <a:tcPr marL="6724" marR="6724" marT="6724" marB="0" anchor="b"/>
                </a:tc>
                <a:tc vMerge="1">
                  <a:txBody>
                    <a:bodyPr/>
                    <a:lstStyle/>
                    <a:p>
                      <a:pPr algn="l" fontAlgn="b"/>
                      <a:r>
                        <a:rPr lang="en-US" sz="800" u="none" strike="noStrike" dirty="0">
                          <a:effectLst/>
                        </a:rPr>
                        <a:t>WIM Station</a:t>
                      </a:r>
                      <a:endParaRPr lang="en-US" sz="800" b="0" i="0" u="none" strike="noStrike" dirty="0">
                        <a:solidFill>
                          <a:srgbClr val="000000"/>
                        </a:solidFill>
                        <a:effectLst/>
                        <a:latin typeface="Calibri" panose="020F0502020204030204" pitchFamily="34" charset="0"/>
                      </a:endParaRPr>
                    </a:p>
                  </a:txBody>
                  <a:tcPr marL="6724" marR="6724" marT="6724" marB="0" anchor="b"/>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b="1" u="none" strike="noStrike" dirty="0">
                          <a:effectLst/>
                          <a:latin typeface="+mn-lt"/>
                        </a:rPr>
                        <a:t>Station</a:t>
                      </a:r>
                    </a:p>
                    <a:p>
                      <a:pPr algn="ctr" fontAlgn="b"/>
                      <a:r>
                        <a:rPr lang="en-US" sz="800" b="1" u="none" strike="noStrike" dirty="0">
                          <a:effectLst/>
                          <a:latin typeface="+mn-lt"/>
                        </a:rPr>
                        <a:t>#1</a:t>
                      </a:r>
                      <a:endParaRPr lang="en-US" sz="800" b="1" i="0" u="none" strike="noStrike" dirty="0">
                        <a:solidFill>
                          <a:srgbClr val="000000"/>
                        </a:solidFill>
                        <a:effectLst/>
                        <a:latin typeface="+mn-lt"/>
                      </a:endParaRPr>
                    </a:p>
                  </a:txBody>
                  <a:tcPr marL="6724" marR="6724" marT="6724" marB="0" anchor="ctr"/>
                </a:tc>
                <a:tc>
                  <a:txBody>
                    <a:bodyPr/>
                    <a:lstStyle/>
                    <a:p>
                      <a:pPr algn="ctr" fontAlgn="b"/>
                      <a:r>
                        <a:rPr lang="en-US" sz="800" b="1" u="none" strike="noStrike" dirty="0">
                          <a:effectLst/>
                          <a:latin typeface="+mn-lt"/>
                        </a:rPr>
                        <a:t>Station</a:t>
                      </a:r>
                    </a:p>
                    <a:p>
                      <a:pPr algn="ctr" fontAlgn="b"/>
                      <a:r>
                        <a:rPr lang="en-US" sz="800" b="1" u="none" strike="noStrike" dirty="0">
                          <a:effectLst/>
                          <a:latin typeface="+mn-lt"/>
                        </a:rPr>
                        <a:t>#2</a:t>
                      </a:r>
                      <a:endParaRPr lang="en-US" sz="800" b="1" i="0" u="none" strike="noStrike" dirty="0">
                        <a:solidFill>
                          <a:srgbClr val="000000"/>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#3</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#4</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#5</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#6</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#7</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#8</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#9</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#10</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#11</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#12</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#13</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#14</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#15</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#16</a:t>
                      </a:r>
                      <a:endParaRPr lang="en-US" sz="800" b="1" i="0" u="none" strike="noStrike" dirty="0">
                        <a:solidFill>
                          <a:schemeClr val="tx1"/>
                        </a:solidFill>
                        <a:effectLst/>
                        <a:latin typeface="+mn-lt"/>
                      </a:endParaRPr>
                    </a:p>
                  </a:txBody>
                  <a:tcPr marL="6724" marR="6724" marT="6724" marB="0" anchor="ctr"/>
                </a:tc>
                <a:tc>
                  <a:txBody>
                    <a:bodyPr/>
                    <a:lstStyle/>
                    <a:p>
                      <a:pPr algn="ctr" fontAlgn="b"/>
                      <a:r>
                        <a:rPr lang="en-US" sz="800" b="1" u="none" strike="noStrike" dirty="0">
                          <a:solidFill>
                            <a:schemeClr val="tx1"/>
                          </a:solidFill>
                          <a:effectLst/>
                          <a:latin typeface="+mn-lt"/>
                        </a:rPr>
                        <a:t>Station</a:t>
                      </a:r>
                    </a:p>
                    <a:p>
                      <a:pPr algn="ctr" fontAlgn="b"/>
                      <a:r>
                        <a:rPr lang="en-US" sz="800" b="1" u="none" strike="noStrike" dirty="0">
                          <a:solidFill>
                            <a:schemeClr val="tx1"/>
                          </a:solidFill>
                          <a:effectLst/>
                          <a:latin typeface="+mn-lt"/>
                        </a:rPr>
                        <a:t>#17</a:t>
                      </a:r>
                      <a:endParaRPr lang="en-US" sz="800" b="1" i="0" u="none" strike="noStrike" dirty="0">
                        <a:solidFill>
                          <a:schemeClr val="tx1"/>
                        </a:solidFill>
                        <a:effectLst/>
                        <a:latin typeface="+mn-lt"/>
                      </a:endParaRPr>
                    </a:p>
                  </a:txBody>
                  <a:tcPr marL="6724" marR="6724" marT="6724" marB="0" anchor="ctr"/>
                </a:tc>
                <a:extLst>
                  <a:ext uri="{0D108BD9-81ED-4DB2-BD59-A6C34878D82A}">
                    <a16:rowId xmlns:a16="http://schemas.microsoft.com/office/drawing/2014/main" val="358917234"/>
                  </a:ext>
                </a:extLst>
              </a:tr>
              <a:tr h="238205">
                <a:tc>
                  <a:txBody>
                    <a:bodyPr/>
                    <a:lstStyle/>
                    <a:p>
                      <a:pPr algn="ctr" fontAlgn="b"/>
                      <a:r>
                        <a:rPr lang="en-US" sz="800" u="none" strike="noStrike" dirty="0">
                          <a:effectLst/>
                          <a:latin typeface="+mn-lt"/>
                        </a:rPr>
                        <a:t>Urban</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Principal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2.76</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28039</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27.39825</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dirty="0">
                          <a:effectLst/>
                          <a:latin typeface="+mn-lt"/>
                        </a:rPr>
                        <a:t>14.44365</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-30.8063</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-91.1435</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-88.2576</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-101.911</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-95.2378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-121.525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-59.6112</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-217.494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-304.176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-299.875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-305.723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-182.501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-178.673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-439.031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-428.216</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4105232277"/>
                  </a:ext>
                </a:extLst>
              </a:tr>
              <a:tr h="238205">
                <a:tc>
                  <a:txBody>
                    <a:bodyPr/>
                    <a:lstStyle/>
                    <a:p>
                      <a:pPr algn="ctr" fontAlgn="b"/>
                      <a:r>
                        <a:rPr lang="en-US" sz="800" u="none" strike="noStrike">
                          <a:effectLst/>
                          <a:latin typeface="+mn-lt"/>
                        </a:rPr>
                        <a:t>Urban</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Principal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3.24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13046</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#2</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-11.8866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14.44365</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-30.8063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-91.1435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-88.2576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-101.911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-95.2378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-121.525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-59.6112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-217.494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-304.176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-299.875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-305.723</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-182.501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-178.673</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-439.031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-428.216</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1247562761"/>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Minor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8.42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10154</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#3</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-35.9103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4.405789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25.4863</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15.50899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16.20734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12.15278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14.06127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4.897118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-171.382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-43.9716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-93.9027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-94.6905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-101.078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-88.6705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-88.9866</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-179.474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-193.029</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212373431"/>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Minor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10.7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2080</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#4</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-63.6008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-0.31253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48.80775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60.30938</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60.01317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60.0723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59.90089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57.97603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-221.305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28.71176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-5.72847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-8.81421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-15.542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-51.1924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-53.2889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-70.4883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-95.0538</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2927720640"/>
                  </a:ext>
                </a:extLst>
              </a:tr>
              <a:tr h="238205">
                <a:tc>
                  <a:txBody>
                    <a:bodyPr/>
                    <a:lstStyle/>
                    <a:p>
                      <a:pPr algn="ctr" fontAlgn="b"/>
                      <a:r>
                        <a:rPr lang="en-US" sz="800" u="none" strike="noStrike">
                          <a:effectLst/>
                          <a:latin typeface="+mn-lt"/>
                        </a:rPr>
                        <a:t>Urban</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Principal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11.09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5002</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#5</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-57.5077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2.220146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49.60322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58.87643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58.97107</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58.51143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58.77879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56.40183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-205.601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27.36575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-7.82274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-10.0746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-16.2507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-43.2013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-45.0522</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-73.7657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-94.3053</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2956401675"/>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Minor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11.21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2080</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#6</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-65.2494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0.033769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52.68397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66.51281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66.22957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66.6958</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66.39263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65.37762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-222.297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39.1869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6.785549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3.700766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-2.84716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-42.1459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-44.4097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-55.3098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-79.858</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1305176726"/>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Minor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11.36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5000</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 Station #7</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-58.3855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2.401931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51.65682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62.16482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62.02253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62.02253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62.26608</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60.32527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-206.137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32.91782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-1.18969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-3.44162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-9.52281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-38.4127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-40.3525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-65.7198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-86.253</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164530725"/>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Minor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12.64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4393</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#8</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-64.051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2.799969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61.83587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79.01732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79.07202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80.02266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79.7771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80.40459</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-212.046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61.152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32.64103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30.21841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24.50256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-15.9305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-18.368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-24.5327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-45.8561</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3724246954"/>
                  </a:ext>
                </a:extLst>
              </a:tr>
              <a:tr h="238205">
                <a:tc>
                  <a:txBody>
                    <a:bodyPr/>
                    <a:lstStyle/>
                    <a:p>
                      <a:pPr algn="ctr" fontAlgn="b"/>
                      <a:r>
                        <a:rPr lang="en-US" sz="800" u="none" strike="noStrike">
                          <a:effectLst/>
                          <a:latin typeface="+mn-lt"/>
                        </a:rPr>
                        <a:t>Urban</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Interstate/Freeway</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13.33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76603</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#9</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115.4507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59.31305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13.48619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-65.2329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-55.7468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-74.7589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-61.8496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-88.3578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193.4537</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-155.896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-238.671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-220.503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-215.741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22.82973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29.39757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-371.83</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-293.966</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2825844769"/>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Principal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19.25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10652</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#10</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-69.6669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12.14613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107.4293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146.1878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147.2267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151.6757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150.878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160.839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-189.633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176.8763</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dirty="0">
                          <a:effectLst/>
                          <a:latin typeface="+mn-lt"/>
                        </a:rPr>
                        <a:t>169.8484</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169.2227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166.7248</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103.6187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99.81227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140.3099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127.8058</a:t>
                      </a:r>
                      <a:endParaRPr lang="en-US" sz="800" b="0" i="0" u="none" strike="noStrike">
                        <a:solidFill>
                          <a:srgbClr val="000000"/>
                        </a:solidFill>
                        <a:effectLst/>
                        <a:latin typeface="+mn-lt"/>
                      </a:endParaRPr>
                    </a:p>
                  </a:txBody>
                  <a:tcPr marL="6724" marR="6724" marT="6724" marB="0" anchor="ctr"/>
                </a:tc>
                <a:extLst>
                  <a:ext uri="{0D108BD9-81ED-4DB2-BD59-A6C34878D82A}">
                    <a16:rowId xmlns:a16="http://schemas.microsoft.com/office/drawing/2014/main" val="2193278117"/>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Interstate/Freeway</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22.51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10301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#11</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-81.0888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14.08733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132.4671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186.583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187.6591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194.8101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193.1053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209.0201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-197.949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244.9589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251.2411</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250.5214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249.1233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161.3168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156.3957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239.1214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226.2457</a:t>
                      </a:r>
                      <a:endParaRPr lang="en-US" sz="800" b="0" i="0" u="none" strike="noStrike" dirty="0">
                        <a:solidFill>
                          <a:srgbClr val="000000"/>
                        </a:solidFill>
                        <a:effectLst/>
                        <a:latin typeface="+mn-lt"/>
                      </a:endParaRPr>
                    </a:p>
                  </a:txBody>
                  <a:tcPr marL="6724" marR="6724" marT="6724" marB="0" anchor="ctr"/>
                </a:tc>
                <a:extLst>
                  <a:ext uri="{0D108BD9-81ED-4DB2-BD59-A6C34878D82A}">
                    <a16:rowId xmlns:a16="http://schemas.microsoft.com/office/drawing/2014/main" val="2735835972"/>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Interstate/Freeway</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23.04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14500</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#12</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-72.2345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17.7062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133.3789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184.1535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185.7905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192.1718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191.1054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206.3161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-175.322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242.3994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247.4846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247.9631</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247.3471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172.2603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167.7021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233.5057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226.4144</a:t>
                      </a:r>
                      <a:endParaRPr lang="en-US" sz="800" b="0" i="0" u="none" strike="noStrike" dirty="0">
                        <a:solidFill>
                          <a:srgbClr val="000000"/>
                        </a:solidFill>
                        <a:effectLst/>
                        <a:latin typeface="+mn-lt"/>
                      </a:endParaRPr>
                    </a:p>
                  </a:txBody>
                  <a:tcPr marL="6724" marR="6724" marT="6724" marB="0" anchor="ctr"/>
                </a:tc>
                <a:extLst>
                  <a:ext uri="{0D108BD9-81ED-4DB2-BD59-A6C34878D82A}">
                    <a16:rowId xmlns:a16="http://schemas.microsoft.com/office/drawing/2014/main" val="2617325755"/>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Interstate/Freeway</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17614</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#13</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-68.1473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20.91074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139.8842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191.6806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193.7531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200.1757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199.3846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215.4415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-160.033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256.254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263.5177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264.8862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265.1205</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193.9805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189.4397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252.1669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249.3912</a:t>
                      </a:r>
                      <a:endParaRPr lang="en-US" sz="800" b="0" i="0" u="none" strike="noStrike" dirty="0">
                        <a:solidFill>
                          <a:srgbClr val="000000"/>
                        </a:solidFill>
                        <a:effectLst/>
                        <a:latin typeface="+mn-lt"/>
                      </a:endParaRPr>
                    </a:p>
                  </a:txBody>
                  <a:tcPr marL="6724" marR="6724" marT="6724" marB="0" anchor="ctr"/>
                </a:tc>
                <a:extLst>
                  <a:ext uri="{0D108BD9-81ED-4DB2-BD59-A6C34878D82A}">
                    <a16:rowId xmlns:a16="http://schemas.microsoft.com/office/drawing/2014/main" val="3852460780"/>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Interstate/Freeway</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25.51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54668</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#14</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20.87234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50.55909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122.3394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129.2873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136.2238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133.1657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138.8779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142.7158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46.18743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164.5118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147.7522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159.6883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165.6362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230.8267</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230.5931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102.4041</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150.5581</a:t>
                      </a:r>
                      <a:endParaRPr lang="en-US" sz="800" b="0" i="0" u="none" strike="noStrike" dirty="0">
                        <a:solidFill>
                          <a:srgbClr val="000000"/>
                        </a:solidFill>
                        <a:effectLst/>
                        <a:latin typeface="+mn-lt"/>
                      </a:endParaRPr>
                    </a:p>
                  </a:txBody>
                  <a:tcPr marL="6724" marR="6724" marT="6724" marB="0" anchor="ctr"/>
                </a:tc>
                <a:extLst>
                  <a:ext uri="{0D108BD9-81ED-4DB2-BD59-A6C34878D82A}">
                    <a16:rowId xmlns:a16="http://schemas.microsoft.com/office/drawing/2014/main" val="4207967587"/>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Interstate/Freeway</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25.55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56016</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#15</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24.13557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51.63248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121.6429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126.9244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134.0376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130.6285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136.5793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139.9589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53.70447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161.017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143.3529</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155.6734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161.8264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161.8264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232.0313</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a:effectLst/>
                          <a:latin typeface="+mn-lt"/>
                        </a:rPr>
                        <a:t>96.72797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146.7345</a:t>
                      </a:r>
                      <a:endParaRPr lang="en-US" sz="800" b="0" i="0" u="none" strike="noStrike" dirty="0">
                        <a:solidFill>
                          <a:srgbClr val="000000"/>
                        </a:solidFill>
                        <a:effectLst/>
                        <a:latin typeface="+mn-lt"/>
                      </a:endParaRPr>
                    </a:p>
                  </a:txBody>
                  <a:tcPr marL="6724" marR="6724" marT="6724" marB="0" anchor="ctr"/>
                </a:tc>
                <a:extLst>
                  <a:ext uri="{0D108BD9-81ED-4DB2-BD59-A6C34878D82A}">
                    <a16:rowId xmlns:a16="http://schemas.microsoft.com/office/drawing/2014/main" val="2012950703"/>
                  </a:ext>
                </a:extLst>
              </a:tr>
              <a:tr h="238205">
                <a:tc>
                  <a:txBody>
                    <a:bodyPr/>
                    <a:lstStyle/>
                    <a:p>
                      <a:pPr algn="ctr" fontAlgn="b"/>
                      <a:r>
                        <a:rPr lang="en-US" sz="800" u="none" strike="noStrike">
                          <a:effectLst/>
                          <a:latin typeface="+mn-lt"/>
                        </a:rPr>
                        <a:t>Rural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Principal Arterial</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26.53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8902</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#16</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-97.6051</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15.7312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164.0592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238.4379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239.4339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250.1913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247.1896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270.8256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-213.648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332.0073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355.4655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354.3543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354.1755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232.1112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225.6919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365.8903</a:t>
                      </a:r>
                      <a:endParaRPr lang="en-US" sz="800" b="0" i="0" u="none" strike="noStrike" dirty="0">
                        <a:solidFill>
                          <a:srgbClr val="000000"/>
                        </a:solidFill>
                        <a:effectLst/>
                        <a:latin typeface="+mn-lt"/>
                      </a:endParaRPr>
                    </a:p>
                  </a:txBody>
                  <a:tcPr marL="6724" marR="6724" marT="6724" marB="0" anchor="ctr">
                    <a:solidFill>
                      <a:srgbClr val="FFFF00"/>
                    </a:solidFill>
                  </a:tcPr>
                </a:tc>
                <a:tc>
                  <a:txBody>
                    <a:bodyPr/>
                    <a:lstStyle/>
                    <a:p>
                      <a:pPr algn="ctr" fontAlgn="b"/>
                      <a:r>
                        <a:rPr lang="en-US" sz="800" u="none" strike="noStrike" dirty="0">
                          <a:effectLst/>
                          <a:latin typeface="+mn-lt"/>
                        </a:rPr>
                        <a:t>351.2296</a:t>
                      </a:r>
                      <a:endParaRPr lang="en-US" sz="800" b="0" i="0" u="none" strike="noStrike" dirty="0">
                        <a:solidFill>
                          <a:srgbClr val="000000"/>
                        </a:solidFill>
                        <a:effectLst/>
                        <a:latin typeface="+mn-lt"/>
                      </a:endParaRPr>
                    </a:p>
                  </a:txBody>
                  <a:tcPr marL="6724" marR="6724" marT="6724" marB="0" anchor="ctr"/>
                </a:tc>
                <a:extLst>
                  <a:ext uri="{0D108BD9-81ED-4DB2-BD59-A6C34878D82A}">
                    <a16:rowId xmlns:a16="http://schemas.microsoft.com/office/drawing/2014/main" val="4148428045"/>
                  </a:ext>
                </a:extLst>
              </a:tr>
              <a:tr h="238205">
                <a:tc>
                  <a:txBody>
                    <a:bodyPr/>
                    <a:lstStyle/>
                    <a:p>
                      <a:pPr algn="ctr" fontAlgn="b"/>
                      <a:r>
                        <a:rPr lang="en-US" sz="800" u="none" strike="noStrike">
                          <a:effectLst/>
                          <a:latin typeface="+mn-lt"/>
                        </a:rPr>
                        <a:t>Urban</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Interstate/Freeway</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30.17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29096</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Station #17</a:t>
                      </a:r>
                      <a:endParaRPr lang="en-US" sz="800" b="0" i="0" u="none" strike="noStrike" dirty="0">
                        <a:solidFill>
                          <a:srgbClr val="000000"/>
                        </a:solidFill>
                        <a:effectLst/>
                        <a:latin typeface="+mn-lt"/>
                      </a:endParaRPr>
                    </a:p>
                  </a:txBody>
                  <a:tcPr marL="6724" marR="6724" marT="6724" marB="0" anchor="ctr"/>
                </a:tc>
                <a:tc vMerge="1">
                  <a:txBody>
                    <a:bodyPr/>
                    <a:lstStyle/>
                    <a:p>
                      <a:pPr algn="ctr" fontAlgn="b"/>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-58.5495</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33.87607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176.7368</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240.0256</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243.7469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251.6732</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251.4597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273.6567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-106.949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342.1087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364.1724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368.8259</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372.7927</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304.0955</a:t>
                      </a:r>
                      <a:endParaRPr lang="en-US" sz="800" b="0" i="0" u="none" strike="noStrike" dirty="0">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299.0634</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a:effectLst/>
                          <a:latin typeface="+mn-lt"/>
                        </a:rPr>
                        <a:t>371.3563</a:t>
                      </a:r>
                      <a:endParaRPr lang="en-US" sz="800" b="0" i="0" u="none" strike="noStrike">
                        <a:solidFill>
                          <a:srgbClr val="000000"/>
                        </a:solidFill>
                        <a:effectLst/>
                        <a:latin typeface="+mn-lt"/>
                      </a:endParaRPr>
                    </a:p>
                  </a:txBody>
                  <a:tcPr marL="6724" marR="6724" marT="6724" marB="0" anchor="ctr"/>
                </a:tc>
                <a:tc>
                  <a:txBody>
                    <a:bodyPr/>
                    <a:lstStyle/>
                    <a:p>
                      <a:pPr algn="ctr" fontAlgn="b"/>
                      <a:r>
                        <a:rPr lang="en-US" sz="800" u="none" strike="noStrike" dirty="0">
                          <a:effectLst/>
                          <a:latin typeface="+mn-lt"/>
                        </a:rPr>
                        <a:t>384.5509</a:t>
                      </a:r>
                      <a:endParaRPr lang="en-US" sz="800" b="0" i="0" u="none" strike="noStrike" dirty="0">
                        <a:solidFill>
                          <a:srgbClr val="000000"/>
                        </a:solidFill>
                        <a:effectLst/>
                        <a:latin typeface="+mn-lt"/>
                      </a:endParaRPr>
                    </a:p>
                  </a:txBody>
                  <a:tcPr marL="6724" marR="6724" marT="6724" marB="0" anchor="ctr">
                    <a:solidFill>
                      <a:srgbClr val="FFFF00"/>
                    </a:solidFill>
                  </a:tcPr>
                </a:tc>
                <a:extLst>
                  <a:ext uri="{0D108BD9-81ED-4DB2-BD59-A6C34878D82A}">
                    <a16:rowId xmlns:a16="http://schemas.microsoft.com/office/drawing/2014/main" val="1759839973"/>
                  </a:ext>
                </a:extLst>
              </a:tr>
            </a:tbl>
          </a:graphicData>
        </a:graphic>
      </p:graphicFrame>
    </p:spTree>
    <p:extLst>
      <p:ext uri="{BB962C8B-B14F-4D97-AF65-F5344CB8AC3E}">
        <p14:creationId xmlns:p14="http://schemas.microsoft.com/office/powerpoint/2010/main" val="282363897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ED53-5E92-4DEE-82A2-BE2EA034328A}"/>
              </a:ext>
            </a:extLst>
          </p:cNvPr>
          <p:cNvSpPr>
            <a:spLocks noGrp="1"/>
          </p:cNvSpPr>
          <p:nvPr>
            <p:ph type="title"/>
          </p:nvPr>
        </p:nvSpPr>
        <p:spPr>
          <a:xfrm>
            <a:off x="609600" y="76200"/>
            <a:ext cx="10972800" cy="1325563"/>
          </a:xfrm>
        </p:spPr>
        <p:txBody>
          <a:bodyPr/>
          <a:lstStyle/>
          <a:p>
            <a:r>
              <a:rPr lang="en-US" dirty="0"/>
              <a:t>Pavement ME Traffic Data Generator</a:t>
            </a:r>
          </a:p>
        </p:txBody>
      </p:sp>
      <p:pic>
        <p:nvPicPr>
          <p:cNvPr id="5" name="Picture 4">
            <a:extLst>
              <a:ext uri="{FF2B5EF4-FFF2-40B4-BE49-F238E27FC236}">
                <a16:creationId xmlns:a16="http://schemas.microsoft.com/office/drawing/2014/main" id="{B4EA2A8D-5D6B-04C9-61F1-E87BCFC6B78C}"/>
              </a:ext>
            </a:extLst>
          </p:cNvPr>
          <p:cNvPicPr>
            <a:picLocks noChangeAspect="1"/>
          </p:cNvPicPr>
          <p:nvPr/>
        </p:nvPicPr>
        <p:blipFill>
          <a:blip r:embed="rId2"/>
          <a:stretch>
            <a:fillRect/>
          </a:stretch>
        </p:blipFill>
        <p:spPr>
          <a:xfrm>
            <a:off x="2347912" y="1287860"/>
            <a:ext cx="7496175" cy="4622402"/>
          </a:xfrm>
          <a:prstGeom prst="rect">
            <a:avLst/>
          </a:prstGeom>
        </p:spPr>
      </p:pic>
    </p:spTree>
    <p:extLst>
      <p:ext uri="{BB962C8B-B14F-4D97-AF65-F5344CB8AC3E}">
        <p14:creationId xmlns:p14="http://schemas.microsoft.com/office/powerpoint/2010/main" val="22721644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ED53-5E92-4DEE-82A2-BE2EA034328A}"/>
              </a:ext>
            </a:extLst>
          </p:cNvPr>
          <p:cNvSpPr>
            <a:spLocks noGrp="1"/>
          </p:cNvSpPr>
          <p:nvPr>
            <p:ph type="title"/>
          </p:nvPr>
        </p:nvSpPr>
        <p:spPr>
          <a:xfrm>
            <a:off x="609600" y="76200"/>
            <a:ext cx="10972800" cy="1325563"/>
          </a:xfrm>
        </p:spPr>
        <p:txBody>
          <a:bodyPr/>
          <a:lstStyle/>
          <a:p>
            <a:r>
              <a:rPr lang="en-US" dirty="0"/>
              <a:t>Pavement ME Traffic Data Generator</a:t>
            </a:r>
          </a:p>
        </p:txBody>
      </p:sp>
      <p:pic>
        <p:nvPicPr>
          <p:cNvPr id="4" name="Picture 3">
            <a:extLst>
              <a:ext uri="{FF2B5EF4-FFF2-40B4-BE49-F238E27FC236}">
                <a16:creationId xmlns:a16="http://schemas.microsoft.com/office/drawing/2014/main" id="{345EBA5C-7A22-A01A-DC19-9932F443ABA3}"/>
              </a:ext>
            </a:extLst>
          </p:cNvPr>
          <p:cNvPicPr>
            <a:picLocks noChangeAspect="1"/>
          </p:cNvPicPr>
          <p:nvPr/>
        </p:nvPicPr>
        <p:blipFill>
          <a:blip r:embed="rId3"/>
          <a:stretch>
            <a:fillRect/>
          </a:stretch>
        </p:blipFill>
        <p:spPr>
          <a:xfrm>
            <a:off x="104775" y="1296255"/>
            <a:ext cx="11982450" cy="4697687"/>
          </a:xfrm>
          <a:prstGeom prst="rect">
            <a:avLst/>
          </a:prstGeom>
        </p:spPr>
      </p:pic>
    </p:spTree>
    <p:extLst>
      <p:ext uri="{BB962C8B-B14F-4D97-AF65-F5344CB8AC3E}">
        <p14:creationId xmlns:p14="http://schemas.microsoft.com/office/powerpoint/2010/main" val="627255223"/>
      </p:ext>
    </p:extLst>
  </p:cSld>
  <p:clrMapOvr>
    <a:masterClrMapping/>
  </p:clrMapOvr>
  <p:transition spd="slow">
    <p:fade/>
  </p:transition>
</p:sld>
</file>

<file path=ppt/theme/theme1.xml><?xml version="1.0" encoding="utf-8"?>
<a:theme xmlns:a="http://schemas.openxmlformats.org/drawingml/2006/main" name="1_Title slide - blue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 gray - op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 gray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slide - gray - optio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slide - gray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idescreen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5D52CCBB8F1042A4418AD703A9366E" ma:contentTypeVersion="0" ma:contentTypeDescription="Create a new document." ma:contentTypeScope="" ma:versionID="4a98f17a1569a913005d356564292dc2">
  <xsd:schema xmlns:xsd="http://www.w3.org/2001/XMLSchema" xmlns:xs="http://www.w3.org/2001/XMLSchema" xmlns:p="http://schemas.microsoft.com/office/2006/metadata/properties" targetNamespace="http://schemas.microsoft.com/office/2006/metadata/properties" ma:root="true" ma:fieldsID="0ac3a7447a7246b5c45829a245a11fa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FB6576-3B71-4A87-9B4A-E5D06B40E50C}"/>
</file>

<file path=customXml/itemProps2.xml><?xml version="1.0" encoding="utf-8"?>
<ds:datastoreItem xmlns:ds="http://schemas.openxmlformats.org/officeDocument/2006/customXml" ds:itemID="{95080270-2128-4231-9216-6A7BDE9735A1}"/>
</file>

<file path=customXml/itemProps3.xml><?xml version="1.0" encoding="utf-8"?>
<ds:datastoreItem xmlns:ds="http://schemas.openxmlformats.org/officeDocument/2006/customXml" ds:itemID="{FA1FAA68-9929-4924-8946-BE29B6F9F6CF}"/>
</file>

<file path=docProps/app.xml><?xml version="1.0" encoding="utf-8"?>
<Properties xmlns="http://schemas.openxmlformats.org/officeDocument/2006/extended-properties" xmlns:vt="http://schemas.openxmlformats.org/officeDocument/2006/docPropsVTypes">
  <TotalTime>13031</TotalTime>
  <Words>1756</Words>
  <Application>Microsoft Office PowerPoint</Application>
  <PresentationFormat>Widescreen</PresentationFormat>
  <Paragraphs>801</Paragraphs>
  <Slides>12</Slides>
  <Notes>10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12</vt:i4>
      </vt:variant>
    </vt:vector>
  </HeadingPairs>
  <TitlesOfParts>
    <vt:vector size="26" baseType="lpstr">
      <vt:lpstr>Arial</vt:lpstr>
      <vt:lpstr>Arial Narrow</vt:lpstr>
      <vt:lpstr>Calibri</vt:lpstr>
      <vt:lpstr>Cambria Math</vt:lpstr>
      <vt:lpstr>Times New Roman</vt:lpstr>
      <vt:lpstr>Wingdings</vt:lpstr>
      <vt:lpstr>1_Title slide - blue - option 4</vt:lpstr>
      <vt:lpstr>blank blue</vt:lpstr>
      <vt:lpstr>Title slide - gray - option 1</vt:lpstr>
      <vt:lpstr>Title slide - gray - option 2</vt:lpstr>
      <vt:lpstr>Title slide - gray - option 3</vt:lpstr>
      <vt:lpstr>Title slide - gray - option 4</vt:lpstr>
      <vt:lpstr>Widescreen gray</vt:lpstr>
      <vt:lpstr>blank gray</vt:lpstr>
      <vt:lpstr>PowerPoint Presentation</vt:lpstr>
      <vt:lpstr>PowerPoint Presentation</vt:lpstr>
      <vt:lpstr>PowerPoint Presentation</vt:lpstr>
      <vt:lpstr>PowerPoint Presentation</vt:lpstr>
      <vt:lpstr>PowerPoint Presentation</vt:lpstr>
      <vt:lpstr>PowerPoint Presentation</vt:lpstr>
      <vt:lpstr>Verification of the LDA Results</vt:lpstr>
      <vt:lpstr>Pavement ME Traffic Data Generator</vt:lpstr>
      <vt:lpstr>Pavement ME Traffic Data Generator</vt:lpstr>
      <vt:lpstr>Pavement ME Design</vt:lpstr>
      <vt:lpstr>Pavement ME Design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KIRKPATRICK, MARY K</dc:creator>
  <cp:lastModifiedBy>Kemp, Peter - DOT</cp:lastModifiedBy>
  <cp:revision>432</cp:revision>
  <cp:lastPrinted>2017-04-24T18:33:41Z</cp:lastPrinted>
  <dcterms:created xsi:type="dcterms:W3CDTF">2017-03-24T16:34:12Z</dcterms:created>
  <dcterms:modified xsi:type="dcterms:W3CDTF">2023-09-06T02:58:21Z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0x0101002D5D52CCBB8F1042A4418AD703A9366E</vt:lpwstr>
  </property>
</Properties>
</file>